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fntdata" ContentType="application/x-fontdata"/>
  <Default Extension="xml" ContentType="application/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Bold" charset="1" panose="00000800000000000000"/>
      <p:regular r:id="rId10"/>
    </p:embeddedFont>
    <p:embeddedFont>
      <p:font typeface="HK Grotesk Bold Italics" charset="1" panose="00000800000000000000"/>
      <p:regular r:id="rId11"/>
    </p:embeddedFont>
    <p:embeddedFont>
      <p:font typeface="Open Sans Light" charset="1" panose="020B0306030504020204"/>
      <p:regular r:id="rId12"/>
    </p:embeddedFont>
    <p:embeddedFont>
      <p:font typeface="Open Sans Light Bold" charset="1" panose="020B0806030504020204"/>
      <p:regular r:id="rId13"/>
    </p:embeddedFont>
    <p:embeddedFont>
      <p:font typeface="Open Sans Light Italics" charset="1" panose="020B0306030504020204"/>
      <p:regular r:id="rId14"/>
    </p:embeddedFont>
    <p:embeddedFont>
      <p:font typeface="Open Sans Light Bold Italics" charset="1" panose="020B0806030504020204"/>
      <p:regular r:id="rId15"/>
    </p:embeddedFont>
    <p:embeddedFont>
      <p:font typeface="Open Sans Extra Bold" charset="1" panose="020B0906030804020204"/>
      <p:regular r:id="rId16"/>
    </p:embeddedFont>
    <p:embeddedFont>
      <p:font typeface="Open Sans Extra Bold Italics" charset="1" panose="020B0906030804020204"/>
      <p:regular r:id="rId17"/>
    </p:embeddedFont>
    <p:embeddedFont>
      <p:font typeface="Halant Medium" charset="1" panose="00000600000000000000"/>
      <p:regular r:id="rId18"/>
    </p:embeddedFont>
    <p:embeddedFont>
      <p:font typeface="Halant Medium Bold" charset="1" panose="000007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3.fntdata"/><Relationship Id="rId18" Type="http://schemas.openxmlformats.org/officeDocument/2006/relationships/font" Target="fonts/font18.fntdata"/><Relationship Id="rId26" Type="http://schemas.openxmlformats.org/officeDocument/2006/relationships/slide" Target="slides/slide7.xml"/><Relationship Id="rId39" Type="http://schemas.openxmlformats.org/officeDocument/2006/relationships/customXml" Target="../customXml/item1.xml"/><Relationship Id="rId21" Type="http://schemas.openxmlformats.org/officeDocument/2006/relationships/slide" Target="slides/slide2.xml"/><Relationship Id="rId34" Type="http://schemas.openxmlformats.org/officeDocument/2006/relationships/slide" Target="slides/slide15.xml"/><Relationship Id="rId7" Type="http://schemas.openxmlformats.org/officeDocument/2006/relationships/font" Target="fonts/font7.fntdata"/><Relationship Id="rId16" Type="http://schemas.openxmlformats.org/officeDocument/2006/relationships/font" Target="fonts/font16.fntdata"/><Relationship Id="rId2" Type="http://schemas.openxmlformats.org/officeDocument/2006/relationships/presProps" Target="presProps.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customXml" Target="../customXml/item3.xml"/><Relationship Id="rId1" Type="http://schemas.openxmlformats.org/officeDocument/2006/relationships/slideMaster" Target="slideMasters/slideMaster1.xml"/><Relationship Id="rId11" Type="http://schemas.openxmlformats.org/officeDocument/2006/relationships/font" Target="fonts/font11.fntdata"/><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6" Type="http://schemas.openxmlformats.org/officeDocument/2006/relationships/font" Target="fonts/font6.fntdata"/><Relationship Id="rId40" Type="http://schemas.openxmlformats.org/officeDocument/2006/relationships/customXml" Target="../customXml/item2.xml"/><Relationship Id="rId15" Type="http://schemas.openxmlformats.org/officeDocument/2006/relationships/font" Target="fonts/font15.fntdata"/><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5" Type="http://schemas.openxmlformats.org/officeDocument/2006/relationships/tableStyles" Target="tableStyles.xml"/><Relationship Id="rId10" Type="http://schemas.openxmlformats.org/officeDocument/2006/relationships/font" Target="fonts/font10.fntdata"/><Relationship Id="rId19" Type="http://schemas.openxmlformats.org/officeDocument/2006/relationships/font" Target="fonts/font19.fntdata"/><Relationship Id="rId31" Type="http://schemas.openxmlformats.org/officeDocument/2006/relationships/slide" Target="slides/slide12.xml"/><Relationship Id="rId14" Type="http://schemas.openxmlformats.org/officeDocument/2006/relationships/font" Target="fonts/font14.fntdata"/><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 Type="http://schemas.openxmlformats.org/officeDocument/2006/relationships/theme" Target="theme/theme1.xml"/><Relationship Id="rId9" Type="http://schemas.openxmlformats.org/officeDocument/2006/relationships/font" Target="fonts/font9.fntdata"/><Relationship Id="rId8" Type="http://schemas.openxmlformats.org/officeDocument/2006/relationships/font" Target="fonts/font8.fntdata"/><Relationship Id="rId3" Type="http://schemas.openxmlformats.org/officeDocument/2006/relationships/viewProps" Target="viewProps.xml"/><Relationship Id="rId12" Type="http://schemas.openxmlformats.org/officeDocument/2006/relationships/font" Target="fonts/font12.fntdata"/><Relationship Id="rId17" Type="http://schemas.openxmlformats.org/officeDocument/2006/relationships/font" Target="fonts/font17.fntdata"/><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102825"/>
            <a:ext cx="10724012" cy="5155475"/>
            <a:chOff x="0" y="0"/>
            <a:chExt cx="14298683" cy="6873967"/>
          </a:xfrm>
        </p:grpSpPr>
        <p:sp>
          <p:nvSpPr>
            <p:cNvPr name="TextBox 3" id="3"/>
            <p:cNvSpPr txBox="true"/>
            <p:nvPr/>
          </p:nvSpPr>
          <p:spPr>
            <a:xfrm rot="0">
              <a:off x="0" y="4706327"/>
              <a:ext cx="9499197" cy="2167640"/>
            </a:xfrm>
            <a:prstGeom prst="rect">
              <a:avLst/>
            </a:prstGeom>
          </p:spPr>
          <p:txBody>
            <a:bodyPr anchor="t" rtlCol="false" tIns="0" lIns="0" bIns="0" rIns="0">
              <a:spAutoFit/>
            </a:bodyPr>
            <a:lstStyle/>
            <a:p>
              <a:pPr>
                <a:lnSpc>
                  <a:spcPts val="6720"/>
                </a:lnSpc>
                <a:spcBef>
                  <a:spcPct val="0"/>
                </a:spcBef>
              </a:pPr>
              <a:r>
                <a:rPr lang="en-US" sz="4800">
                  <a:solidFill>
                    <a:srgbClr val="731F7D"/>
                  </a:solidFill>
                  <a:latin typeface="Halant Medium Italics"/>
                </a:rPr>
                <a:t>Simone Bartucci, Francesco Fazio</a:t>
              </a:r>
            </a:p>
          </p:txBody>
        </p:sp>
        <p:sp>
          <p:nvSpPr>
            <p:cNvPr name="TextBox 4" id="4"/>
            <p:cNvSpPr txBox="true"/>
            <p:nvPr/>
          </p:nvSpPr>
          <p:spPr>
            <a:xfrm rot="0">
              <a:off x="0" y="-27507"/>
              <a:ext cx="14298683" cy="4066651"/>
            </a:xfrm>
            <a:prstGeom prst="rect">
              <a:avLst/>
            </a:prstGeom>
          </p:spPr>
          <p:txBody>
            <a:bodyPr anchor="t" rtlCol="false" tIns="0" lIns="0" bIns="0" rIns="0">
              <a:spAutoFit/>
            </a:bodyPr>
            <a:lstStyle/>
            <a:p>
              <a:pPr>
                <a:lnSpc>
                  <a:spcPts val="12284"/>
                </a:lnSpc>
              </a:pPr>
              <a:r>
                <a:rPr lang="en-US" sz="10410">
                  <a:solidFill>
                    <a:srgbClr val="000000"/>
                  </a:solidFill>
                  <a:latin typeface="HK Grotesk Bold"/>
                </a:rPr>
                <a:t>Deep learning project</a:t>
              </a:r>
            </a:p>
          </p:txBody>
        </p:sp>
      </p:grpSp>
      <p:pic>
        <p:nvPicPr>
          <p:cNvPr name="Picture 5" id="5"/>
          <p:cNvPicPr>
            <a:picLocks noChangeAspect="true"/>
          </p:cNvPicPr>
          <p:nvPr/>
        </p:nvPicPr>
        <p:blipFill>
          <a:blip r:embed="rId2"/>
          <a:srcRect l="0" t="0" r="0" b="0"/>
          <a:stretch>
            <a:fillRect/>
          </a:stretch>
        </p:blipFill>
        <p:spPr>
          <a:xfrm flipH="false" flipV="false" rot="-5624184">
            <a:off x="9190413" y="-1204481"/>
            <a:ext cx="9054625" cy="8058616"/>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5017281">
            <a:off x="7304671" y="971407"/>
            <a:ext cx="1811240" cy="1716150"/>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10567437">
            <a:off x="16126494" y="6825098"/>
            <a:ext cx="3789612" cy="3623816"/>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44247" y="2457450"/>
            <a:ext cx="17799506" cy="53149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Open Sans Light"/>
              </a:rPr>
              <a:t>By determining the MAE for each column of the test dataset, it was observed that these are lower than the reference ones provided.</a:t>
            </a:r>
          </a:p>
          <a:p>
            <a:pPr marL="647700" indent="-323850" lvl="1">
              <a:lnSpc>
                <a:spcPts val="4200"/>
              </a:lnSpc>
              <a:spcBef>
                <a:spcPct val="0"/>
              </a:spcBef>
              <a:buFont typeface="Arial"/>
              <a:buChar char="•"/>
            </a:pPr>
            <a:r>
              <a:rPr lang="en-US" sz="3000">
                <a:solidFill>
                  <a:srgbClr val="000000"/>
                </a:solidFill>
                <a:latin typeface="Open Sans Light"/>
              </a:rPr>
              <a:t>Test_MAE_x= 81.00 &lt; 81.06</a:t>
            </a:r>
          </a:p>
          <a:p>
            <a:pPr marL="647700" indent="-323850" lvl="1">
              <a:lnSpc>
                <a:spcPts val="4200"/>
              </a:lnSpc>
              <a:spcBef>
                <a:spcPct val="0"/>
              </a:spcBef>
              <a:buFont typeface="Arial"/>
              <a:buChar char="•"/>
            </a:pPr>
            <a:r>
              <a:rPr lang="en-US" sz="3000">
                <a:solidFill>
                  <a:srgbClr val="000000"/>
                </a:solidFill>
                <a:latin typeface="Open Sans Light"/>
              </a:rPr>
              <a:t>Test_MAE_y= 83.38 &lt; 85.26</a:t>
            </a:r>
          </a:p>
          <a:p>
            <a:pPr marL="647700" indent="-323850" lvl="1">
              <a:lnSpc>
                <a:spcPts val="4200"/>
              </a:lnSpc>
              <a:spcBef>
                <a:spcPct val="0"/>
              </a:spcBef>
              <a:buFont typeface="Arial"/>
              <a:buChar char="•"/>
            </a:pPr>
            <a:r>
              <a:rPr lang="en-US" sz="3000">
                <a:solidFill>
                  <a:srgbClr val="000000"/>
                </a:solidFill>
                <a:latin typeface="Open Sans Light"/>
              </a:rPr>
              <a:t>Test_MAE_z= 79.86 &lt; 79.94</a:t>
            </a:r>
          </a:p>
          <a:p>
            <a:pPr>
              <a:lnSpc>
                <a:spcPts val="4200"/>
              </a:lnSpc>
              <a:spcBef>
                <a:spcPct val="0"/>
              </a:spcBef>
            </a:pPr>
            <a:r>
              <a:rPr lang="en-US" sz="3000">
                <a:solidFill>
                  <a:srgbClr val="000000"/>
                </a:solidFill>
                <a:latin typeface="Open Sans Light"/>
              </a:rPr>
              <a:t>This last evidence is what allows us to affirm that the treatment carried out can be considered satisfactory. </a:t>
            </a:r>
          </a:p>
          <a:p>
            <a:pPr>
              <a:lnSpc>
                <a:spcPts val="4200"/>
              </a:lnSpc>
              <a:spcBef>
                <a:spcPct val="0"/>
              </a:spcBef>
            </a:pPr>
            <a:r>
              <a:rPr lang="en-US" sz="3000">
                <a:solidFill>
                  <a:srgbClr val="000000"/>
                </a:solidFill>
                <a:latin typeface="Open Sans Light"/>
              </a:rPr>
              <a:t>As a second point, the way in which lookback and window shift modify the performance of the model and therefore the test MAE was evaluated. </a:t>
            </a:r>
          </a:p>
          <a:p>
            <a:pPr>
              <a:lnSpc>
                <a:spcPts val="4200"/>
              </a:lnSpc>
              <a:spcBef>
                <a:spcPct val="0"/>
              </a:spcBef>
            </a:pPr>
            <a:r>
              <a:rPr lang="en-US" sz="3000">
                <a:solidFill>
                  <a:srgbClr val="000000"/>
                </a:solidFill>
                <a:latin typeface="Open Sans Light"/>
              </a:rPr>
              <a:t>The results in both cases showed that it is not possible to identify upward or downward trends.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313119">
            <a:off x="15158388" y="-1579634"/>
            <a:ext cx="5214256" cy="4986132"/>
          </a:xfrm>
          <a:prstGeom prst="rect">
            <a:avLst/>
          </a:prstGeom>
        </p:spPr>
      </p:pic>
      <p:sp>
        <p:nvSpPr>
          <p:cNvPr name="TextBox 3" id="3"/>
          <p:cNvSpPr txBox="true"/>
          <p:nvPr/>
        </p:nvSpPr>
        <p:spPr>
          <a:xfrm rot="0">
            <a:off x="622269" y="228600"/>
            <a:ext cx="14558290" cy="1028700"/>
          </a:xfrm>
          <a:prstGeom prst="rect">
            <a:avLst/>
          </a:prstGeom>
        </p:spPr>
        <p:txBody>
          <a:bodyPr anchor="t" rtlCol="false" tIns="0" lIns="0" bIns="0" rIns="0">
            <a:spAutoFit/>
          </a:bodyPr>
          <a:lstStyle/>
          <a:p>
            <a:pPr>
              <a:lnSpc>
                <a:spcPts val="8400"/>
              </a:lnSpc>
            </a:pPr>
            <a:r>
              <a:rPr lang="en-US" sz="6000">
                <a:solidFill>
                  <a:srgbClr val="731F7D"/>
                </a:solidFill>
                <a:latin typeface="Open Sans Extra Bold"/>
              </a:rPr>
              <a:t>Task 2: Introduction</a:t>
            </a:r>
          </a:p>
        </p:txBody>
      </p:sp>
      <p:sp>
        <p:nvSpPr>
          <p:cNvPr name="TextBox 4" id="4"/>
          <p:cNvSpPr txBox="true"/>
          <p:nvPr/>
        </p:nvSpPr>
        <p:spPr>
          <a:xfrm rot="0">
            <a:off x="622269" y="2190149"/>
            <a:ext cx="17903856" cy="10115550"/>
          </a:xfrm>
          <a:prstGeom prst="rect">
            <a:avLst/>
          </a:prstGeom>
        </p:spPr>
        <p:txBody>
          <a:bodyPr anchor="t" rtlCol="false" tIns="0" lIns="0" bIns="0" rIns="0">
            <a:spAutoFit/>
          </a:bodyPr>
          <a:lstStyle/>
          <a:p>
            <a:pPr>
              <a:lnSpc>
                <a:spcPts val="4200"/>
              </a:lnSpc>
            </a:pPr>
            <a:r>
              <a:rPr lang="en-US" sz="3000">
                <a:solidFill>
                  <a:srgbClr val="000000"/>
                </a:solidFill>
                <a:latin typeface="Open Sans Light"/>
              </a:rPr>
              <a:t>We have seven columns for the train and test :</a:t>
            </a:r>
          </a:p>
          <a:p>
            <a:pPr marL="647700" indent="-323850" lvl="1">
              <a:lnSpc>
                <a:spcPts val="4200"/>
              </a:lnSpc>
              <a:buFont typeface="Arial"/>
              <a:buChar char="•"/>
            </a:pPr>
            <a:r>
              <a:rPr lang="en-US" sz="3000">
                <a:solidFill>
                  <a:srgbClr val="000000"/>
                </a:solidFill>
                <a:latin typeface="Open Sans Light"/>
              </a:rPr>
              <a:t>Patient;</a:t>
            </a:r>
          </a:p>
          <a:p>
            <a:pPr marL="647700" indent="-323850" lvl="1">
              <a:lnSpc>
                <a:spcPts val="4200"/>
              </a:lnSpc>
              <a:buFont typeface="Arial"/>
              <a:buChar char="•"/>
            </a:pPr>
            <a:r>
              <a:rPr lang="en-US" sz="3000">
                <a:solidFill>
                  <a:srgbClr val="000000"/>
                </a:solidFill>
                <a:latin typeface="Open Sans Light"/>
              </a:rPr>
              <a:t>Accelerometer that reads the values given by the three axes (x, y, z);</a:t>
            </a:r>
          </a:p>
          <a:p>
            <a:pPr marL="647700" indent="-323850" lvl="1">
              <a:lnSpc>
                <a:spcPts val="4200"/>
              </a:lnSpc>
              <a:buFont typeface="Arial"/>
              <a:buChar char="•"/>
            </a:pPr>
            <a:r>
              <a:rPr lang="en-US" sz="3000">
                <a:solidFill>
                  <a:srgbClr val="000000"/>
                </a:solidFill>
                <a:latin typeface="Open Sans Light"/>
              </a:rPr>
              <a:t>Heart rate;</a:t>
            </a:r>
          </a:p>
          <a:p>
            <a:pPr marL="647700" indent="-323850" lvl="1">
              <a:lnSpc>
                <a:spcPts val="4200"/>
              </a:lnSpc>
              <a:buFont typeface="Arial"/>
              <a:buChar char="•"/>
            </a:pPr>
            <a:r>
              <a:rPr lang="en-US" sz="3000">
                <a:solidFill>
                  <a:srgbClr val="000000"/>
                </a:solidFill>
                <a:latin typeface="Open Sans Light"/>
              </a:rPr>
              <a:t>Sampling date and time.</a:t>
            </a:r>
          </a:p>
          <a:p>
            <a:pPr>
              <a:lnSpc>
                <a:spcPts val="4200"/>
              </a:lnSpc>
            </a:pPr>
          </a:p>
          <a:p>
            <a:pPr>
              <a:lnSpc>
                <a:spcPts val="4200"/>
              </a:lnSpc>
            </a:pPr>
            <a:r>
              <a:rPr lang="en-US" sz="3000">
                <a:solidFill>
                  <a:srgbClr val="000000"/>
                </a:solidFill>
                <a:latin typeface="Open Sans Light"/>
              </a:rPr>
              <a:t>"</a:t>
            </a:r>
            <a:r>
              <a:rPr lang="en-US" sz="3000">
                <a:solidFill>
                  <a:srgbClr val="000000"/>
                </a:solidFill>
                <a:latin typeface="Open Sans Light Bold"/>
              </a:rPr>
              <a:t>OFF Periods</a:t>
            </a:r>
            <a:r>
              <a:rPr lang="en-US" sz="3000">
                <a:solidFill>
                  <a:srgbClr val="000000"/>
                </a:solidFill>
                <a:latin typeface="Open Sans Light"/>
              </a:rPr>
              <a:t>" are the time intervals in which the symptoms of Parkinson's return.</a:t>
            </a:r>
          </a:p>
          <a:p>
            <a:pPr>
              <a:lnSpc>
                <a:spcPts val="4200"/>
              </a:lnSpc>
            </a:pPr>
            <a:r>
              <a:rPr lang="en-US" sz="3000">
                <a:solidFill>
                  <a:srgbClr val="000000"/>
                </a:solidFill>
                <a:latin typeface="Open Sans Light"/>
              </a:rPr>
              <a:t>These are the </a:t>
            </a:r>
            <a:r>
              <a:rPr lang="en-US" sz="3000">
                <a:solidFill>
                  <a:srgbClr val="000000"/>
                </a:solidFill>
                <a:latin typeface="Open Sans Light Bold"/>
              </a:rPr>
              <a:t>anomalies </a:t>
            </a:r>
            <a:r>
              <a:rPr lang="en-US" sz="3000">
                <a:solidFill>
                  <a:srgbClr val="000000"/>
                </a:solidFill>
                <a:latin typeface="Open Sans Light"/>
              </a:rPr>
              <a:t>that will be searched.</a:t>
            </a:r>
          </a:p>
          <a:p>
            <a:pPr>
              <a:lnSpc>
                <a:spcPts val="4200"/>
              </a:lnSpc>
            </a:pPr>
            <a:r>
              <a:rPr lang="en-US" sz="3000">
                <a:solidFill>
                  <a:srgbClr val="000000"/>
                </a:solidFill>
                <a:latin typeface="Open Sans Light"/>
              </a:rPr>
              <a:t>In the train dataset we have healthy patients, in the test dataset sick patients.</a:t>
            </a:r>
          </a:p>
          <a:p>
            <a:pPr>
              <a:lnSpc>
                <a:spcPts val="4200"/>
              </a:lnSpc>
            </a:pPr>
            <a:r>
              <a:rPr lang="en-US" sz="3000">
                <a:solidFill>
                  <a:srgbClr val="000000"/>
                </a:solidFill>
                <a:latin typeface="Open Sans Light"/>
              </a:rPr>
              <a:t>Also in this case we have three-dimensional tensors , but we don't have their reference vectors: </a:t>
            </a:r>
          </a:p>
          <a:p>
            <a:pPr>
              <a:lnSpc>
                <a:spcPts val="4200"/>
              </a:lnSpc>
            </a:pPr>
            <a:r>
              <a:rPr lang="en-US" sz="3000">
                <a:solidFill>
                  <a:srgbClr val="000000"/>
                </a:solidFill>
                <a:latin typeface="Open Sans Light"/>
              </a:rPr>
              <a:t>we don't have to predict values, but understand if they are anomalies or not.</a:t>
            </a:r>
          </a:p>
          <a:p>
            <a:pPr>
              <a:lnSpc>
                <a:spcPts val="4200"/>
              </a:lnSpc>
            </a:pPr>
            <a:r>
              <a:rPr lang="en-US" sz="3000">
                <a:solidFill>
                  <a:srgbClr val="000000"/>
                </a:solidFill>
                <a:latin typeface="Open Sans Light"/>
              </a:rPr>
              <a:t>This type of structure is called </a:t>
            </a:r>
            <a:r>
              <a:rPr lang="en-US" sz="3000">
                <a:solidFill>
                  <a:srgbClr val="000000"/>
                </a:solidFill>
                <a:latin typeface="Open Sans Light Bold"/>
              </a:rPr>
              <a:t>unsupervised learning</a:t>
            </a:r>
            <a:r>
              <a:rPr lang="en-US" sz="3000">
                <a:solidFill>
                  <a:srgbClr val="000000"/>
                </a:solidFill>
                <a:latin typeface="Open Sans Light"/>
              </a:rPr>
              <a:t>.</a:t>
            </a:r>
          </a:p>
          <a:p>
            <a:pPr>
              <a:lnSpc>
                <a:spcPts val="4200"/>
              </a:lnSpc>
            </a:pPr>
          </a:p>
          <a:p>
            <a:pPr>
              <a:lnSpc>
                <a:spcPts val="4200"/>
              </a:lnSpc>
            </a:pPr>
          </a:p>
          <a:p>
            <a:pPr>
              <a:lnSpc>
                <a:spcPts val="4200"/>
              </a:lnSpc>
            </a:pPr>
          </a:p>
          <a:p>
            <a:pPr>
              <a:lnSpc>
                <a:spcPts val="4200"/>
              </a:lnSpc>
            </a:pPr>
          </a:p>
          <a:p>
            <a:pPr>
              <a:lnSpc>
                <a:spcPts val="4200"/>
              </a:lnSpc>
            </a:pPr>
          </a:p>
          <a:p>
            <a:pPr>
              <a:lnSpc>
                <a:spcPts val="4200"/>
              </a:lnSpc>
            </a:pPr>
          </a:p>
          <a:p>
            <a:pPr>
              <a:lnSpc>
                <a:spcPts val="420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313119">
            <a:off x="15680872" y="-2150166"/>
            <a:ext cx="5214256" cy="4986132"/>
          </a:xfrm>
          <a:prstGeom prst="rect">
            <a:avLst/>
          </a:prstGeom>
        </p:spPr>
      </p:pic>
      <p:sp>
        <p:nvSpPr>
          <p:cNvPr name="TextBox 3" id="3"/>
          <p:cNvSpPr txBox="true"/>
          <p:nvPr/>
        </p:nvSpPr>
        <p:spPr>
          <a:xfrm rot="0">
            <a:off x="384144" y="228600"/>
            <a:ext cx="16996958" cy="1028700"/>
          </a:xfrm>
          <a:prstGeom prst="rect">
            <a:avLst/>
          </a:prstGeom>
        </p:spPr>
        <p:txBody>
          <a:bodyPr anchor="t" rtlCol="false" tIns="0" lIns="0" bIns="0" rIns="0">
            <a:spAutoFit/>
          </a:bodyPr>
          <a:lstStyle/>
          <a:p>
            <a:pPr>
              <a:lnSpc>
                <a:spcPts val="8400"/>
              </a:lnSpc>
            </a:pPr>
            <a:r>
              <a:rPr lang="en-US" sz="6000">
                <a:solidFill>
                  <a:srgbClr val="731F7D"/>
                </a:solidFill>
                <a:latin typeface="Open Sans Extra Bold"/>
              </a:rPr>
              <a:t>Task 2 :Understanding and preparing data</a:t>
            </a:r>
          </a:p>
        </p:txBody>
      </p:sp>
      <p:sp>
        <p:nvSpPr>
          <p:cNvPr name="TextBox 4" id="4"/>
          <p:cNvSpPr txBox="true"/>
          <p:nvPr/>
        </p:nvSpPr>
        <p:spPr>
          <a:xfrm rot="0">
            <a:off x="384144" y="2695656"/>
            <a:ext cx="16286232" cy="11182350"/>
          </a:xfrm>
          <a:prstGeom prst="rect">
            <a:avLst/>
          </a:prstGeom>
        </p:spPr>
        <p:txBody>
          <a:bodyPr anchor="t" rtlCol="false" tIns="0" lIns="0" bIns="0" rIns="0">
            <a:spAutoFit/>
          </a:bodyPr>
          <a:lstStyle/>
          <a:p>
            <a:pPr>
              <a:lnSpc>
                <a:spcPts val="4200"/>
              </a:lnSpc>
            </a:pPr>
            <a:r>
              <a:rPr lang="en-US" sz="3000">
                <a:solidFill>
                  <a:srgbClr val="000000"/>
                </a:solidFill>
                <a:latin typeface="Open Sans Light"/>
              </a:rPr>
              <a:t>Two lists have been defined, the first containing the patients analyzed, the second the indices referring to the end of the data collection for each patient. This was done to divide the test data and consider the patients individually.</a:t>
            </a:r>
          </a:p>
          <a:p>
            <a:pPr>
              <a:lnSpc>
                <a:spcPts val="4200"/>
              </a:lnSpc>
            </a:pPr>
          </a:p>
          <a:p>
            <a:pPr>
              <a:lnSpc>
                <a:spcPts val="4200"/>
              </a:lnSpc>
            </a:pPr>
            <a:r>
              <a:rPr lang="en-US" sz="3000">
                <a:solidFill>
                  <a:srgbClr val="000000"/>
                </a:solidFill>
                <a:latin typeface="Open Sans Light"/>
              </a:rPr>
              <a:t>On the train data, the lines associated with "</a:t>
            </a:r>
            <a:r>
              <a:rPr lang="en-US" sz="3000">
                <a:solidFill>
                  <a:srgbClr val="000000"/>
                </a:solidFill>
                <a:latin typeface="Open Sans Light Bold"/>
              </a:rPr>
              <a:t>Heart Rate=-1</a:t>
            </a:r>
            <a:r>
              <a:rPr lang="en-US" sz="3000">
                <a:solidFill>
                  <a:srgbClr val="000000"/>
                </a:solidFill>
                <a:latin typeface="Open Sans Light"/>
              </a:rPr>
              <a:t>" have been deleted (missing data).</a:t>
            </a:r>
          </a:p>
          <a:p>
            <a:pPr>
              <a:lnSpc>
                <a:spcPts val="4200"/>
              </a:lnSpc>
            </a:pPr>
            <a:r>
              <a:rPr lang="en-US" sz="3000">
                <a:solidFill>
                  <a:srgbClr val="000000"/>
                </a:solidFill>
                <a:latin typeface="Open Sans Light"/>
              </a:rPr>
              <a:t>Test data are acquired every 10 seconds while the train data are acquired every second.</a:t>
            </a:r>
          </a:p>
          <a:p>
            <a:pPr>
              <a:lnSpc>
                <a:spcPts val="4200"/>
              </a:lnSpc>
            </a:pPr>
            <a:r>
              <a:rPr lang="en-US" sz="3000">
                <a:solidFill>
                  <a:srgbClr val="000000"/>
                </a:solidFill>
                <a:latin typeface="Open Sans Light"/>
              </a:rPr>
              <a:t>To eliminate this difference,</a:t>
            </a:r>
            <a:r>
              <a:rPr lang="en-US" sz="3000">
                <a:solidFill>
                  <a:srgbClr val="000000"/>
                </a:solidFill>
                <a:latin typeface="Open Sans Light Bold"/>
              </a:rPr>
              <a:t> the train data was averaged every 10 values</a:t>
            </a:r>
            <a:r>
              <a:rPr lang="en-US" sz="3000">
                <a:solidFill>
                  <a:srgbClr val="000000"/>
                </a:solidFill>
                <a:latin typeface="Open Sans Light"/>
              </a:rPr>
              <a:t>, rescaling the dataset by a value of 10.</a:t>
            </a:r>
          </a:p>
          <a:p>
            <a:pPr>
              <a:lnSpc>
                <a:spcPts val="4200"/>
              </a:lnSpc>
            </a:pPr>
            <a:r>
              <a:rPr lang="en-US" sz="3000">
                <a:solidFill>
                  <a:srgbClr val="000000"/>
                </a:solidFill>
                <a:latin typeface="Open Sans Light"/>
              </a:rPr>
              <a:t>A </a:t>
            </a:r>
            <a:r>
              <a:rPr lang="en-US" sz="3000">
                <a:solidFill>
                  <a:srgbClr val="000000"/>
                </a:solidFill>
                <a:latin typeface="Open Sans Light Bold"/>
              </a:rPr>
              <a:t>normalization </a:t>
            </a:r>
            <a:r>
              <a:rPr lang="en-US" sz="3000">
                <a:solidFill>
                  <a:srgbClr val="000000"/>
                </a:solidFill>
                <a:latin typeface="Open Sans Light"/>
              </a:rPr>
              <a:t>of the data was then carried out to rescaling them in the interval [0, 1].</a:t>
            </a:r>
          </a:p>
          <a:p>
            <a:pPr>
              <a:lnSpc>
                <a:spcPts val="4200"/>
              </a:lnSpc>
            </a:pPr>
            <a:r>
              <a:rPr lang="en-US" sz="3000">
                <a:solidFill>
                  <a:srgbClr val="000000"/>
                </a:solidFill>
                <a:latin typeface="Open Sans Light"/>
              </a:rPr>
              <a:t>Once this was done, it was possible to construct the time series used in the model using:</a:t>
            </a:r>
          </a:p>
          <a:p>
            <a:pPr marL="647700" indent="-323850" lvl="1">
              <a:lnSpc>
                <a:spcPts val="4200"/>
              </a:lnSpc>
              <a:buFont typeface="Arial"/>
              <a:buChar char="•"/>
            </a:pPr>
            <a:r>
              <a:rPr lang="en-US" sz="3000">
                <a:solidFill>
                  <a:srgbClr val="000000"/>
                </a:solidFill>
                <a:latin typeface="Open Sans Light"/>
              </a:rPr>
              <a:t>lookback ➜ 60</a:t>
            </a:r>
          </a:p>
          <a:p>
            <a:pPr marL="647700" indent="-323850" lvl="1">
              <a:lnSpc>
                <a:spcPts val="4200"/>
              </a:lnSpc>
              <a:buFont typeface="Arial"/>
              <a:buChar char="•"/>
            </a:pPr>
            <a:r>
              <a:rPr lang="en-US" sz="3000">
                <a:solidFill>
                  <a:srgbClr val="000000"/>
                </a:solidFill>
                <a:latin typeface="Open Sans Light"/>
              </a:rPr>
              <a:t>window shift ➜ 1</a:t>
            </a:r>
          </a:p>
          <a:p>
            <a:pPr>
              <a:lnSpc>
                <a:spcPts val="4200"/>
              </a:lnSpc>
            </a:pPr>
          </a:p>
          <a:p>
            <a:pPr>
              <a:lnSpc>
                <a:spcPts val="4200"/>
              </a:lnSpc>
            </a:pPr>
          </a:p>
          <a:p>
            <a:pPr>
              <a:lnSpc>
                <a:spcPts val="4200"/>
              </a:lnSpc>
            </a:pPr>
          </a:p>
          <a:p>
            <a:pPr>
              <a:lnSpc>
                <a:spcPts val="4200"/>
              </a:lnSpc>
            </a:pPr>
          </a:p>
          <a:p>
            <a:pPr>
              <a:lnSpc>
                <a:spcPts val="4200"/>
              </a:lnSpc>
            </a:pPr>
          </a:p>
          <a:p>
            <a:pPr>
              <a:lnSpc>
                <a:spcPts val="4200"/>
              </a:lnSpc>
            </a:pPr>
          </a:p>
          <a:p>
            <a:pPr>
              <a:lnSpc>
                <a:spcPts val="4200"/>
              </a:lnSpc>
            </a:pPr>
          </a:p>
          <a:p>
            <a:pPr>
              <a:lnSpc>
                <a:spcPts val="4200"/>
              </a:lnSpc>
            </a:pPr>
          </a:p>
          <a:p>
            <a:pPr>
              <a:lnSpc>
                <a:spcPts val="420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313119">
            <a:off x="14382947" y="-2980345"/>
            <a:ext cx="5214256" cy="498613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1487137" y="2917203"/>
            <a:ext cx="6863660" cy="5137939"/>
          </a:xfrm>
          <a:prstGeom prst="rect">
            <a:avLst/>
          </a:prstGeom>
        </p:spPr>
      </p:pic>
      <p:sp>
        <p:nvSpPr>
          <p:cNvPr name="TextBox 4" id="4"/>
          <p:cNvSpPr txBox="true"/>
          <p:nvPr/>
        </p:nvSpPr>
        <p:spPr>
          <a:xfrm rot="0">
            <a:off x="384144" y="228600"/>
            <a:ext cx="16996958" cy="1028700"/>
          </a:xfrm>
          <a:prstGeom prst="rect">
            <a:avLst/>
          </a:prstGeom>
        </p:spPr>
        <p:txBody>
          <a:bodyPr anchor="t" rtlCol="false" tIns="0" lIns="0" bIns="0" rIns="0">
            <a:spAutoFit/>
          </a:bodyPr>
          <a:lstStyle/>
          <a:p>
            <a:pPr>
              <a:lnSpc>
                <a:spcPts val="8400"/>
              </a:lnSpc>
            </a:pPr>
            <a:r>
              <a:rPr lang="en-US" sz="6000">
                <a:solidFill>
                  <a:srgbClr val="731F7D"/>
                </a:solidFill>
                <a:latin typeface="Open Sans Extra Bold"/>
              </a:rPr>
              <a:t>Task 2 : Model (AUTOENCODER)</a:t>
            </a:r>
          </a:p>
        </p:txBody>
      </p:sp>
      <p:sp>
        <p:nvSpPr>
          <p:cNvPr name="TextBox 5" id="5"/>
          <p:cNvSpPr txBox="true"/>
          <p:nvPr/>
        </p:nvSpPr>
        <p:spPr>
          <a:xfrm rot="0">
            <a:off x="384144" y="1483623"/>
            <a:ext cx="17903856" cy="5848350"/>
          </a:xfrm>
          <a:prstGeom prst="rect">
            <a:avLst/>
          </a:prstGeom>
        </p:spPr>
        <p:txBody>
          <a:bodyPr anchor="t" rtlCol="false" tIns="0" lIns="0" bIns="0" rIns="0">
            <a:spAutoFit/>
          </a:bodyPr>
          <a:lstStyle/>
          <a:p>
            <a:pPr>
              <a:lnSpc>
                <a:spcPts val="4200"/>
              </a:lnSpc>
            </a:pPr>
            <a:r>
              <a:rPr lang="en-US" sz="3000">
                <a:solidFill>
                  <a:srgbClr val="000000"/>
                </a:solidFill>
                <a:latin typeface="Open Sans Light Bold"/>
              </a:rPr>
              <a:t>An autoencoder aims to replicate the input data.</a:t>
            </a:r>
          </a:p>
          <a:p>
            <a:pPr>
              <a:lnSpc>
                <a:spcPts val="4200"/>
              </a:lnSpc>
            </a:pPr>
            <a:r>
              <a:rPr lang="en-US" sz="3000">
                <a:solidFill>
                  <a:srgbClr val="000000"/>
                </a:solidFill>
                <a:latin typeface="Open Sans Light"/>
              </a:rPr>
              <a:t>In output we have a copy of the data after having analyzed and reconstructed them without supervision. </a:t>
            </a:r>
          </a:p>
          <a:p>
            <a:pPr>
              <a:lnSpc>
                <a:spcPts val="4200"/>
              </a:lnSpc>
            </a:pPr>
            <a:r>
              <a:rPr lang="en-US" sz="3000">
                <a:solidFill>
                  <a:srgbClr val="000000"/>
                </a:solidFill>
                <a:latin typeface="Open Sans Light"/>
              </a:rPr>
              <a:t>The data in an autoencoder are not directly mapped from the input to the output, so the network does not just copy the input data. </a:t>
            </a:r>
          </a:p>
          <a:p>
            <a:pPr>
              <a:lnSpc>
                <a:spcPts val="4200"/>
              </a:lnSpc>
            </a:pPr>
            <a:r>
              <a:rPr lang="en-US" sz="3000">
                <a:solidFill>
                  <a:srgbClr val="000000"/>
                </a:solidFill>
                <a:latin typeface="Open Sans Light"/>
              </a:rPr>
              <a:t>There are three components in an autoencoder: </a:t>
            </a:r>
          </a:p>
          <a:p>
            <a:pPr marL="647700" indent="-323850" lvl="1">
              <a:lnSpc>
                <a:spcPts val="4200"/>
              </a:lnSpc>
              <a:buFont typeface="Arial"/>
              <a:buChar char="•"/>
            </a:pPr>
            <a:r>
              <a:rPr lang="en-US" sz="3000">
                <a:solidFill>
                  <a:srgbClr val="000000"/>
                </a:solidFill>
                <a:latin typeface="Open Sans Light"/>
              </a:rPr>
              <a:t>an encoding part (input)</a:t>
            </a:r>
          </a:p>
          <a:p>
            <a:pPr marL="647700" indent="-323850" lvl="1">
              <a:lnSpc>
                <a:spcPts val="4200"/>
              </a:lnSpc>
              <a:buFont typeface="Arial"/>
              <a:buChar char="•"/>
            </a:pPr>
            <a:r>
              <a:rPr lang="en-US" sz="3000">
                <a:solidFill>
                  <a:srgbClr val="000000"/>
                </a:solidFill>
                <a:latin typeface="Open Sans Light"/>
              </a:rPr>
              <a:t>a data handling component (or bottleneck)</a:t>
            </a:r>
          </a:p>
          <a:p>
            <a:pPr marL="647700" indent="-323850" lvl="1">
              <a:lnSpc>
                <a:spcPts val="4200"/>
              </a:lnSpc>
              <a:buFont typeface="Arial"/>
              <a:buChar char="•"/>
            </a:pPr>
            <a:r>
              <a:rPr lang="en-US" sz="3000">
                <a:solidFill>
                  <a:srgbClr val="000000"/>
                </a:solidFill>
                <a:latin typeface="Open Sans Light"/>
              </a:rPr>
              <a:t>a decoder part (output)</a:t>
            </a:r>
          </a:p>
          <a:p>
            <a:pPr>
              <a:lnSpc>
                <a:spcPts val="4200"/>
              </a:lnSpc>
            </a:pPr>
            <a:r>
              <a:rPr lang="en-US" sz="3000">
                <a:solidFill>
                  <a:srgbClr val="000000"/>
                </a:solidFill>
                <a:latin typeface="Open Sans Light"/>
              </a:rPr>
              <a:t>The network is trained on the encoded data and produces </a:t>
            </a:r>
          </a:p>
          <a:p>
            <a:pPr>
              <a:lnSpc>
                <a:spcPts val="4200"/>
              </a:lnSpc>
            </a:pPr>
            <a:r>
              <a:rPr lang="en-US" sz="3000">
                <a:solidFill>
                  <a:srgbClr val="000000"/>
                </a:solidFill>
                <a:latin typeface="Open Sans Light"/>
              </a:rPr>
              <a:t>a recreation of that data. In this way the network learns the most</a:t>
            </a:r>
          </a:p>
          <a:p>
            <a:pPr>
              <a:lnSpc>
                <a:spcPts val="4200"/>
              </a:lnSpc>
            </a:pPr>
            <a:r>
              <a:rPr lang="en-US" sz="3000">
                <a:solidFill>
                  <a:srgbClr val="000000"/>
                </a:solidFill>
                <a:latin typeface="Open Sans Light"/>
              </a:rPr>
              <a:t> important characteristics of the input data.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84144" y="731649"/>
            <a:ext cx="17903856" cy="7448550"/>
          </a:xfrm>
          <a:prstGeom prst="rect">
            <a:avLst/>
          </a:prstGeom>
        </p:spPr>
        <p:txBody>
          <a:bodyPr anchor="t" rtlCol="false" tIns="0" lIns="0" bIns="0" rIns="0">
            <a:spAutoFit/>
          </a:bodyPr>
          <a:lstStyle/>
          <a:p>
            <a:pPr>
              <a:lnSpc>
                <a:spcPts val="4200"/>
              </a:lnSpc>
            </a:pPr>
            <a:r>
              <a:rPr lang="en-US" sz="3000">
                <a:solidFill>
                  <a:srgbClr val="000000"/>
                </a:solidFill>
                <a:latin typeface="Open Sans Light"/>
              </a:rPr>
              <a:t>For this model we have:</a:t>
            </a:r>
          </a:p>
          <a:p>
            <a:pPr marL="647700" indent="-323850" lvl="1">
              <a:lnSpc>
                <a:spcPts val="4200"/>
              </a:lnSpc>
              <a:buFont typeface="Arial"/>
              <a:buChar char="•"/>
            </a:pPr>
            <a:r>
              <a:rPr lang="en-US" sz="3000">
                <a:solidFill>
                  <a:srgbClr val="000000"/>
                </a:solidFill>
                <a:latin typeface="Open Sans Light"/>
              </a:rPr>
              <a:t>1 layer GRU</a:t>
            </a:r>
          </a:p>
          <a:p>
            <a:pPr marL="647700" indent="-323850" lvl="1">
              <a:lnSpc>
                <a:spcPts val="4200"/>
              </a:lnSpc>
              <a:buFont typeface="Arial"/>
              <a:buChar char="•"/>
            </a:pPr>
            <a:r>
              <a:rPr lang="en-US" sz="3000">
                <a:solidFill>
                  <a:srgbClr val="000000"/>
                </a:solidFill>
                <a:latin typeface="Open Sans Light"/>
              </a:rPr>
              <a:t>4 layers Dense</a:t>
            </a:r>
          </a:p>
          <a:p>
            <a:pPr>
              <a:lnSpc>
                <a:spcPts val="4200"/>
              </a:lnSpc>
            </a:pPr>
          </a:p>
          <a:p>
            <a:pPr marL="647700" indent="-323850" lvl="1">
              <a:lnSpc>
                <a:spcPts val="4200"/>
              </a:lnSpc>
              <a:buFont typeface="Arial"/>
              <a:buChar char="•"/>
            </a:pPr>
            <a:r>
              <a:rPr lang="en-US" sz="3000">
                <a:solidFill>
                  <a:srgbClr val="000000"/>
                </a:solidFill>
                <a:latin typeface="Open Sans Light"/>
              </a:rPr>
              <a:t>1 layer "RepeatVector"</a:t>
            </a:r>
          </a:p>
          <a:p>
            <a:pPr>
              <a:lnSpc>
                <a:spcPts val="4200"/>
              </a:lnSpc>
            </a:pPr>
          </a:p>
          <a:p>
            <a:pPr marL="647700" indent="-323850" lvl="1">
              <a:lnSpc>
                <a:spcPts val="4200"/>
              </a:lnSpc>
              <a:buFont typeface="Arial"/>
              <a:buChar char="•"/>
            </a:pPr>
            <a:r>
              <a:rPr lang="en-US" sz="3000">
                <a:solidFill>
                  <a:srgbClr val="000000"/>
                </a:solidFill>
                <a:latin typeface="Open Sans Light"/>
              </a:rPr>
              <a:t>4 layers Dense</a:t>
            </a:r>
          </a:p>
          <a:p>
            <a:pPr marL="647700" indent="-323850" lvl="1">
              <a:lnSpc>
                <a:spcPts val="4200"/>
              </a:lnSpc>
              <a:buFont typeface="Arial"/>
              <a:buChar char="•"/>
            </a:pPr>
            <a:r>
              <a:rPr lang="en-US" sz="3000">
                <a:solidFill>
                  <a:srgbClr val="000000"/>
                </a:solidFill>
                <a:latin typeface="Open Sans Light"/>
              </a:rPr>
              <a:t>1 layer GRU</a:t>
            </a:r>
          </a:p>
          <a:p>
            <a:pPr>
              <a:lnSpc>
                <a:spcPts val="4200"/>
              </a:lnSpc>
            </a:pPr>
          </a:p>
          <a:p>
            <a:pPr marL="647700" indent="-323850" lvl="1">
              <a:lnSpc>
                <a:spcPts val="4200"/>
              </a:lnSpc>
              <a:buFont typeface="Arial"/>
              <a:buChar char="•"/>
            </a:pPr>
            <a:r>
              <a:rPr lang="en-US" sz="3000">
                <a:solidFill>
                  <a:srgbClr val="000000"/>
                </a:solidFill>
                <a:latin typeface="Open Sans Light"/>
              </a:rPr>
              <a:t>1 layer TimeDistributed</a:t>
            </a:r>
          </a:p>
          <a:p>
            <a:pPr>
              <a:lnSpc>
                <a:spcPts val="4200"/>
              </a:lnSpc>
            </a:pPr>
          </a:p>
          <a:p>
            <a:pPr marL="647700" indent="-323850" lvl="1">
              <a:lnSpc>
                <a:spcPts val="4200"/>
              </a:lnSpc>
              <a:buFont typeface="Arial"/>
              <a:buChar char="•"/>
            </a:pPr>
            <a:r>
              <a:rPr lang="en-US" sz="3000">
                <a:solidFill>
                  <a:srgbClr val="000000"/>
                </a:solidFill>
                <a:latin typeface="Open Sans Light"/>
              </a:rPr>
              <a:t>optimizer =keras.optimizers.Adam( learningrate=0.001), loss= 'mae'</a:t>
            </a:r>
          </a:p>
          <a:p>
            <a:pPr>
              <a:lnSpc>
                <a:spcPts val="4200"/>
              </a:lnSpc>
            </a:pPr>
          </a:p>
          <a:p>
            <a:pPr>
              <a:lnSpc>
                <a:spcPts val="4200"/>
              </a:lnSpc>
            </a:pPr>
          </a:p>
        </p:txBody>
      </p:sp>
      <p:sp>
        <p:nvSpPr>
          <p:cNvPr name="TextBox 3" id="3"/>
          <p:cNvSpPr txBox="true"/>
          <p:nvPr/>
        </p:nvSpPr>
        <p:spPr>
          <a:xfrm rot="0">
            <a:off x="4487971" y="857250"/>
            <a:ext cx="401814" cy="1536905"/>
          </a:xfrm>
          <a:prstGeom prst="rect">
            <a:avLst/>
          </a:prstGeom>
        </p:spPr>
        <p:txBody>
          <a:bodyPr anchor="t" rtlCol="false" tIns="0" lIns="0" bIns="0" rIns="0">
            <a:spAutoFit/>
          </a:bodyPr>
          <a:lstStyle/>
          <a:p>
            <a:pPr algn="ctr">
              <a:lnSpc>
                <a:spcPts val="12543"/>
              </a:lnSpc>
              <a:spcBef>
                <a:spcPct val="0"/>
              </a:spcBef>
            </a:pPr>
            <a:r>
              <a:rPr lang="en-US" sz="8959">
                <a:solidFill>
                  <a:srgbClr val="000000"/>
                </a:solidFill>
                <a:latin typeface="Open Sans Light"/>
              </a:rPr>
              <a:t>}</a:t>
            </a:r>
          </a:p>
        </p:txBody>
      </p:sp>
      <p:sp>
        <p:nvSpPr>
          <p:cNvPr name="TextBox 4" id="4"/>
          <p:cNvSpPr txBox="true"/>
          <p:nvPr/>
        </p:nvSpPr>
        <p:spPr>
          <a:xfrm rot="0">
            <a:off x="4487971" y="3677947"/>
            <a:ext cx="401814" cy="1536905"/>
          </a:xfrm>
          <a:prstGeom prst="rect">
            <a:avLst/>
          </a:prstGeom>
        </p:spPr>
        <p:txBody>
          <a:bodyPr anchor="t" rtlCol="false" tIns="0" lIns="0" bIns="0" rIns="0">
            <a:spAutoFit/>
          </a:bodyPr>
          <a:lstStyle/>
          <a:p>
            <a:pPr algn="ctr">
              <a:lnSpc>
                <a:spcPts val="12543"/>
              </a:lnSpc>
              <a:spcBef>
                <a:spcPct val="0"/>
              </a:spcBef>
            </a:pPr>
            <a:r>
              <a:rPr lang="en-US" sz="8959">
                <a:solidFill>
                  <a:srgbClr val="000000"/>
                </a:solidFill>
                <a:latin typeface="Open Sans Light"/>
              </a:rPr>
              <a:t>}</a:t>
            </a:r>
          </a:p>
        </p:txBody>
      </p:sp>
      <p:sp>
        <p:nvSpPr>
          <p:cNvPr name="TextBox 5" id="5"/>
          <p:cNvSpPr txBox="true"/>
          <p:nvPr/>
        </p:nvSpPr>
        <p:spPr>
          <a:xfrm rot="0">
            <a:off x="5289392" y="1597128"/>
            <a:ext cx="1903333"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Open Sans Light"/>
              </a:rPr>
              <a:t>← Encoder</a:t>
            </a:r>
          </a:p>
        </p:txBody>
      </p:sp>
      <p:sp>
        <p:nvSpPr>
          <p:cNvPr name="TextBox 6" id="6"/>
          <p:cNvSpPr txBox="true"/>
          <p:nvPr/>
        </p:nvSpPr>
        <p:spPr>
          <a:xfrm rot="0">
            <a:off x="5289392" y="4394097"/>
            <a:ext cx="1946553"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Open Sans Light"/>
              </a:rPr>
              <a:t>← Decoder</a:t>
            </a:r>
          </a:p>
        </p:txBody>
      </p:sp>
      <p:sp>
        <p:nvSpPr>
          <p:cNvPr name="TextBox 7" id="7"/>
          <p:cNvSpPr txBox="true"/>
          <p:nvPr/>
        </p:nvSpPr>
        <p:spPr>
          <a:xfrm rot="0">
            <a:off x="5289392" y="2765322"/>
            <a:ext cx="13398215" cy="15811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Open Sans Light"/>
              </a:rPr>
              <a:t>← This layer has two-dimensional dimension tensors (samples, number of features) as input and returns a three-dimensional dimension tensor (samples, lookback, number of features).</a:t>
            </a:r>
          </a:p>
        </p:txBody>
      </p:sp>
      <p:sp>
        <p:nvSpPr>
          <p:cNvPr name="TextBox 8" id="8"/>
          <p:cNvSpPr txBox="true"/>
          <p:nvPr/>
        </p:nvSpPr>
        <p:spPr>
          <a:xfrm rot="0">
            <a:off x="5289392" y="5471024"/>
            <a:ext cx="11834110" cy="10477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Open Sans Light"/>
              </a:rPr>
              <a:t>← This layer is applied to get back an output of the same size as the initial one.</a:t>
            </a:r>
          </a:p>
        </p:txBody>
      </p:sp>
      <p:pic>
        <p:nvPicPr>
          <p:cNvPr name="Picture 9" id="9"/>
          <p:cNvPicPr>
            <a:picLocks noChangeAspect="true"/>
          </p:cNvPicPr>
          <p:nvPr/>
        </p:nvPicPr>
        <p:blipFill>
          <a:blip r:embed="rId2"/>
          <a:srcRect l="0" t="0" r="0" b="0"/>
          <a:stretch>
            <a:fillRect/>
          </a:stretch>
        </p:blipFill>
        <p:spPr>
          <a:xfrm flipH="false" flipV="false" rot="313119">
            <a:off x="15228153" y="-2323786"/>
            <a:ext cx="5214256" cy="4986132"/>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204576" y="2244587"/>
            <a:ext cx="9356092" cy="4353133"/>
          </a:xfrm>
          <a:prstGeom prst="rect">
            <a:avLst/>
          </a:prstGeom>
        </p:spPr>
      </p:pic>
      <p:sp>
        <p:nvSpPr>
          <p:cNvPr name="TextBox 3" id="3"/>
          <p:cNvSpPr txBox="true"/>
          <p:nvPr/>
        </p:nvSpPr>
        <p:spPr>
          <a:xfrm rot="0">
            <a:off x="384144" y="228600"/>
            <a:ext cx="16996958" cy="1028700"/>
          </a:xfrm>
          <a:prstGeom prst="rect">
            <a:avLst/>
          </a:prstGeom>
        </p:spPr>
        <p:txBody>
          <a:bodyPr anchor="t" rtlCol="false" tIns="0" lIns="0" bIns="0" rIns="0">
            <a:spAutoFit/>
          </a:bodyPr>
          <a:lstStyle/>
          <a:p>
            <a:pPr>
              <a:lnSpc>
                <a:spcPts val="8400"/>
              </a:lnSpc>
            </a:pPr>
            <a:r>
              <a:rPr lang="en-US" sz="6000">
                <a:solidFill>
                  <a:srgbClr val="731F7D"/>
                </a:solidFill>
                <a:latin typeface="Open Sans Extra Bold"/>
              </a:rPr>
              <a:t>Task 2 : Model evaluation</a:t>
            </a:r>
          </a:p>
        </p:txBody>
      </p:sp>
      <p:sp>
        <p:nvSpPr>
          <p:cNvPr name="TextBox 4" id="4"/>
          <p:cNvSpPr txBox="true"/>
          <p:nvPr/>
        </p:nvSpPr>
        <p:spPr>
          <a:xfrm rot="0">
            <a:off x="384144" y="1525732"/>
            <a:ext cx="13991154"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ns Light"/>
              </a:rPr>
              <a:t>We report the Training Loss and Validation Loss trend as a function of the epochs:</a:t>
            </a:r>
          </a:p>
        </p:txBody>
      </p:sp>
      <p:sp>
        <p:nvSpPr>
          <p:cNvPr name="TextBox 5" id="5"/>
          <p:cNvSpPr txBox="true"/>
          <p:nvPr/>
        </p:nvSpPr>
        <p:spPr>
          <a:xfrm rot="0">
            <a:off x="384144" y="7090930"/>
            <a:ext cx="17903856" cy="26479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Open Sans Light"/>
              </a:rPr>
              <a:t>In this case we have considered 150 epochs. </a:t>
            </a:r>
            <a:r>
              <a:rPr lang="en-US" sz="3000">
                <a:solidFill>
                  <a:srgbClr val="000000"/>
                </a:solidFill>
                <a:latin typeface="Open Sans Light"/>
              </a:rPr>
              <a:t>This choice is justified by the fact that  we don't have an immediate convergence, but the training loss and validation loss continue to decrease, so is necessary to increase the epochs. The process is stopped when the slope of the two training and validation curves tends to be zero and consequently learning is much slower and ineffective as it is close to a local minimum. Also in this case we don't have overfitting or underfitting.</a:t>
            </a:r>
          </a:p>
        </p:txBody>
      </p:sp>
      <p:pic>
        <p:nvPicPr>
          <p:cNvPr name="Picture 6" id="6"/>
          <p:cNvPicPr>
            <a:picLocks noChangeAspect="true"/>
          </p:cNvPicPr>
          <p:nvPr/>
        </p:nvPicPr>
        <p:blipFill>
          <a:blip r:embed="rId3"/>
          <a:srcRect l="0" t="0" r="0" b="0"/>
          <a:stretch>
            <a:fillRect/>
          </a:stretch>
        </p:blipFill>
        <p:spPr>
          <a:xfrm flipH="false" flipV="false" rot="313119">
            <a:off x="14399810" y="-2698013"/>
            <a:ext cx="5214256" cy="4986132"/>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393075" y="5568682"/>
            <a:ext cx="9501849" cy="4483465"/>
          </a:xfrm>
          <a:prstGeom prst="rect">
            <a:avLst/>
          </a:prstGeom>
        </p:spPr>
      </p:pic>
      <p:sp>
        <p:nvSpPr>
          <p:cNvPr name="TextBox 3" id="3"/>
          <p:cNvSpPr txBox="true"/>
          <p:nvPr/>
        </p:nvSpPr>
        <p:spPr>
          <a:xfrm rot="0">
            <a:off x="384144" y="228600"/>
            <a:ext cx="16996958" cy="1028700"/>
          </a:xfrm>
          <a:prstGeom prst="rect">
            <a:avLst/>
          </a:prstGeom>
        </p:spPr>
        <p:txBody>
          <a:bodyPr anchor="t" rtlCol="false" tIns="0" lIns="0" bIns="0" rIns="0">
            <a:spAutoFit/>
          </a:bodyPr>
          <a:lstStyle/>
          <a:p>
            <a:pPr>
              <a:lnSpc>
                <a:spcPts val="8400"/>
              </a:lnSpc>
            </a:pPr>
            <a:r>
              <a:rPr lang="en-US" sz="6000">
                <a:solidFill>
                  <a:srgbClr val="731F7D"/>
                </a:solidFill>
                <a:latin typeface="Open Sans Extra Bold"/>
              </a:rPr>
              <a:t>Task 2 : Data analysis</a:t>
            </a:r>
          </a:p>
        </p:txBody>
      </p:sp>
      <p:sp>
        <p:nvSpPr>
          <p:cNvPr name="TextBox 4" id="4"/>
          <p:cNvSpPr txBox="true"/>
          <p:nvPr/>
        </p:nvSpPr>
        <p:spPr>
          <a:xfrm rot="0">
            <a:off x="201145" y="1581966"/>
            <a:ext cx="17885711" cy="42481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Open Sans Light"/>
              </a:rPr>
              <a:t>For the second task we focused on the investigation of anomalies.</a:t>
            </a:r>
          </a:p>
          <a:p>
            <a:pPr algn="just">
              <a:lnSpc>
                <a:spcPts val="4200"/>
              </a:lnSpc>
              <a:spcBef>
                <a:spcPct val="0"/>
              </a:spcBef>
            </a:pPr>
            <a:r>
              <a:rPr lang="en-US" sz="3000">
                <a:solidFill>
                  <a:srgbClr val="000000"/>
                </a:solidFill>
                <a:latin typeface="Open Sans Light"/>
              </a:rPr>
              <a:t>We started by applying the model to the train data and obtaining the MAE. </a:t>
            </a:r>
          </a:p>
          <a:p>
            <a:pPr algn="just">
              <a:lnSpc>
                <a:spcPts val="4200"/>
              </a:lnSpc>
              <a:spcBef>
                <a:spcPct val="0"/>
              </a:spcBef>
            </a:pPr>
            <a:r>
              <a:rPr lang="en-US" sz="3000">
                <a:solidFill>
                  <a:srgbClr val="000000"/>
                </a:solidFill>
                <a:latin typeface="Open Sans Light"/>
              </a:rPr>
              <a:t>To obtain a single MAE value for each  row of the 4 columns "x"," y", "z" and "Heart Rate", a reshape was performed, obtaining two-dimensional tensors. The same procedure was followed for the patients in the Test. </a:t>
            </a:r>
          </a:p>
          <a:p>
            <a:pPr algn="just">
              <a:lnSpc>
                <a:spcPts val="4200"/>
              </a:lnSpc>
              <a:spcBef>
                <a:spcPct val="0"/>
              </a:spcBef>
            </a:pPr>
            <a:r>
              <a:rPr lang="en-US" sz="3000">
                <a:solidFill>
                  <a:srgbClr val="000000"/>
                </a:solidFill>
                <a:latin typeface="Open Sans Light"/>
              </a:rPr>
              <a:t>A threshold value was then determined as a function of the maximum of the train MAE, such as 80% of the maximum of the train MAE. This is the </a:t>
            </a:r>
            <a:r>
              <a:rPr lang="en-US" sz="3000">
                <a:solidFill>
                  <a:srgbClr val="000000"/>
                </a:solidFill>
                <a:latin typeface="Open Sans Light Bold"/>
              </a:rPr>
              <a:t>threshold </a:t>
            </a:r>
            <a:r>
              <a:rPr lang="en-US" sz="3000">
                <a:solidFill>
                  <a:srgbClr val="000000"/>
                </a:solidFill>
                <a:latin typeface="Open Sans Light"/>
              </a:rPr>
              <a:t>value considered.</a:t>
            </a:r>
          </a:p>
          <a:p>
            <a:pPr algn="just">
              <a:lnSpc>
                <a:spcPts val="4200"/>
              </a:lnSpc>
              <a:spcBef>
                <a:spcPct val="0"/>
              </a:spcBef>
            </a:pPr>
          </a:p>
        </p:txBody>
      </p:sp>
      <p:pic>
        <p:nvPicPr>
          <p:cNvPr name="Picture 5" id="5"/>
          <p:cNvPicPr>
            <a:picLocks noChangeAspect="true"/>
          </p:cNvPicPr>
          <p:nvPr/>
        </p:nvPicPr>
        <p:blipFill>
          <a:blip r:embed="rId3"/>
          <a:srcRect l="0" t="0" r="0" b="0"/>
          <a:stretch>
            <a:fillRect/>
          </a:stretch>
        </p:blipFill>
        <p:spPr>
          <a:xfrm flipH="false" flipV="false" rot="313119">
            <a:off x="14399810" y="-2698013"/>
            <a:ext cx="5214256" cy="4986132"/>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000182" y="1594845"/>
            <a:ext cx="12287637" cy="95816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872604" y="3722923"/>
            <a:ext cx="12542792" cy="5969042"/>
          </a:xfrm>
          <a:prstGeom prst="rect">
            <a:avLst/>
          </a:prstGeom>
        </p:spPr>
      </p:pic>
      <p:sp>
        <p:nvSpPr>
          <p:cNvPr name="TextBox 4" id="4"/>
          <p:cNvSpPr txBox="true"/>
          <p:nvPr/>
        </p:nvSpPr>
        <p:spPr>
          <a:xfrm rot="0">
            <a:off x="172410" y="-57150"/>
            <a:ext cx="18115590" cy="15811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Open Sans Light"/>
              </a:rPr>
              <a:t>After applying the model to the Test data, the indices associated with a MAE value higher than the threshold value have been cataloged as anomalies. The table shows the number of anomalies found for each patient:</a:t>
            </a:r>
          </a:p>
        </p:txBody>
      </p:sp>
      <p:sp>
        <p:nvSpPr>
          <p:cNvPr name="TextBox 5" id="5"/>
          <p:cNvSpPr txBox="true"/>
          <p:nvPr/>
        </p:nvSpPr>
        <p:spPr>
          <a:xfrm rot="0">
            <a:off x="172410" y="2675173"/>
            <a:ext cx="18115590" cy="1047750"/>
          </a:xfrm>
          <a:prstGeom prst="rect">
            <a:avLst/>
          </a:prstGeom>
        </p:spPr>
        <p:txBody>
          <a:bodyPr anchor="t" rtlCol="false" tIns="0" lIns="0" bIns="0" rIns="0">
            <a:spAutoFit/>
          </a:bodyPr>
          <a:lstStyle/>
          <a:p>
            <a:pPr>
              <a:lnSpc>
                <a:spcPts val="4200"/>
              </a:lnSpc>
            </a:pPr>
            <a:r>
              <a:rPr lang="en-US" sz="3000">
                <a:solidFill>
                  <a:srgbClr val="000000"/>
                </a:solidFill>
                <a:latin typeface="Open Sans Light"/>
              </a:rPr>
              <a:t>Once this was done, it was possible to graph the data for each patient and the relative anomalies. </a:t>
            </a:r>
          </a:p>
          <a:p>
            <a:pPr>
              <a:lnSpc>
                <a:spcPts val="4200"/>
              </a:lnSpc>
              <a:spcBef>
                <a:spcPct val="0"/>
              </a:spcBef>
            </a:pPr>
            <a:r>
              <a:rPr lang="en-US" sz="3000">
                <a:solidFill>
                  <a:srgbClr val="000000"/>
                </a:solidFill>
                <a:latin typeface="Open Sans Light"/>
              </a:rPr>
              <a:t>We report the results obtained for one of the patients analyzed, the patient 1004:</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62342" y="0"/>
            <a:ext cx="16996958" cy="1028700"/>
          </a:xfrm>
          <a:prstGeom prst="rect">
            <a:avLst/>
          </a:prstGeom>
        </p:spPr>
        <p:txBody>
          <a:bodyPr anchor="t" rtlCol="false" tIns="0" lIns="0" bIns="0" rIns="0">
            <a:spAutoFit/>
          </a:bodyPr>
          <a:lstStyle/>
          <a:p>
            <a:pPr>
              <a:lnSpc>
                <a:spcPts val="8400"/>
              </a:lnSpc>
            </a:pPr>
            <a:r>
              <a:rPr lang="en-US" sz="6000">
                <a:solidFill>
                  <a:srgbClr val="731F7D"/>
                </a:solidFill>
                <a:latin typeface="Open Sans Extra Bold"/>
              </a:rPr>
              <a:t>Task 2 : Final remarks</a:t>
            </a:r>
          </a:p>
        </p:txBody>
      </p:sp>
      <p:sp>
        <p:nvSpPr>
          <p:cNvPr name="TextBox 3" id="3"/>
          <p:cNvSpPr txBox="true"/>
          <p:nvPr/>
        </p:nvSpPr>
        <p:spPr>
          <a:xfrm rot="0">
            <a:off x="262342" y="2319533"/>
            <a:ext cx="17594633" cy="53149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Open Sans Light"/>
              </a:rPr>
              <a:t>After </a:t>
            </a:r>
            <a:r>
              <a:rPr lang="en-US" sz="3000">
                <a:solidFill>
                  <a:srgbClr val="000000"/>
                </a:solidFill>
                <a:latin typeface="Open Sans Light Bold"/>
              </a:rPr>
              <a:t>removing</a:t>
            </a:r>
            <a:r>
              <a:rPr lang="en-US" sz="3000">
                <a:solidFill>
                  <a:srgbClr val="000000"/>
                </a:solidFill>
                <a:latin typeface="Open Sans Light"/>
              </a:rPr>
              <a:t> the lines associated with "Heart Rate= -1 ", the train data was reprocessed in order to obtain sampling intervals of 10 seconds. This was done by </a:t>
            </a:r>
            <a:r>
              <a:rPr lang="en-US" sz="3000">
                <a:solidFill>
                  <a:srgbClr val="000000"/>
                </a:solidFill>
                <a:latin typeface="Open Sans Light Bold"/>
              </a:rPr>
              <a:t>averaging </a:t>
            </a:r>
            <a:r>
              <a:rPr lang="en-US" sz="3000">
                <a:solidFill>
                  <a:srgbClr val="000000"/>
                </a:solidFill>
                <a:latin typeface="Open Sans Light"/>
              </a:rPr>
              <a:t>every 10 seconds.</a:t>
            </a:r>
          </a:p>
          <a:p>
            <a:pPr>
              <a:lnSpc>
                <a:spcPts val="4200"/>
              </a:lnSpc>
              <a:spcBef>
                <a:spcPct val="0"/>
              </a:spcBef>
            </a:pPr>
            <a:r>
              <a:rPr lang="en-US" sz="3000">
                <a:solidFill>
                  <a:srgbClr val="000000"/>
                </a:solidFill>
                <a:latin typeface="Open Sans Light"/>
              </a:rPr>
              <a:t>It was then possible to carry out a </a:t>
            </a:r>
            <a:r>
              <a:rPr lang="en-US" sz="3000">
                <a:solidFill>
                  <a:srgbClr val="000000"/>
                </a:solidFill>
                <a:latin typeface="Open Sans Light Bold"/>
              </a:rPr>
              <a:t>normalization </a:t>
            </a:r>
            <a:r>
              <a:rPr lang="en-US" sz="3000">
                <a:solidFill>
                  <a:srgbClr val="000000"/>
                </a:solidFill>
                <a:latin typeface="Open Sans Light"/>
              </a:rPr>
              <a:t>of the datasets.</a:t>
            </a:r>
          </a:p>
          <a:p>
            <a:pPr>
              <a:lnSpc>
                <a:spcPts val="4200"/>
              </a:lnSpc>
              <a:spcBef>
                <a:spcPct val="0"/>
              </a:spcBef>
            </a:pPr>
          </a:p>
          <a:p>
            <a:pPr>
              <a:lnSpc>
                <a:spcPts val="4200"/>
              </a:lnSpc>
              <a:spcBef>
                <a:spcPct val="0"/>
              </a:spcBef>
            </a:pPr>
            <a:r>
              <a:rPr lang="en-US" sz="3000">
                <a:solidFill>
                  <a:srgbClr val="000000"/>
                </a:solidFill>
                <a:latin typeface="Open Sans Light"/>
              </a:rPr>
              <a:t>The main objectives of the following task did not focus on predicting the next value of a sequence, but on </a:t>
            </a:r>
            <a:r>
              <a:rPr lang="en-US" sz="3000">
                <a:solidFill>
                  <a:srgbClr val="000000"/>
                </a:solidFill>
                <a:latin typeface="Open Sans Light Bold"/>
              </a:rPr>
              <a:t>determining anomalies associated with the OFF periods </a:t>
            </a:r>
            <a:r>
              <a:rPr lang="en-US" sz="3000">
                <a:solidFill>
                  <a:srgbClr val="000000"/>
                </a:solidFill>
                <a:latin typeface="Open Sans Light"/>
              </a:rPr>
              <a:t>in the test data. </a:t>
            </a:r>
          </a:p>
          <a:p>
            <a:pPr>
              <a:lnSpc>
                <a:spcPts val="4200"/>
              </a:lnSpc>
              <a:spcBef>
                <a:spcPct val="0"/>
              </a:spcBef>
            </a:pPr>
          </a:p>
          <a:p>
            <a:pPr>
              <a:lnSpc>
                <a:spcPts val="4200"/>
              </a:lnSpc>
              <a:spcBef>
                <a:spcPct val="0"/>
              </a:spcBef>
            </a:pPr>
            <a:r>
              <a:rPr lang="en-US" sz="3000">
                <a:solidFill>
                  <a:srgbClr val="000000"/>
                </a:solidFill>
                <a:latin typeface="Open Sans Light"/>
              </a:rPr>
              <a:t>To do this, has been created a model using an autoencoder containing</a:t>
            </a:r>
            <a:r>
              <a:rPr lang="en-US" sz="3000">
                <a:solidFill>
                  <a:srgbClr val="000000"/>
                </a:solidFill>
                <a:latin typeface="Open Sans Light Bold"/>
              </a:rPr>
              <a:t> GRU</a:t>
            </a:r>
            <a:r>
              <a:rPr lang="en-US" sz="3000">
                <a:solidFill>
                  <a:srgbClr val="000000"/>
                </a:solidFill>
                <a:latin typeface="Open Sans Light"/>
              </a:rPr>
              <a:t> and </a:t>
            </a:r>
            <a:r>
              <a:rPr lang="en-US" sz="3000">
                <a:solidFill>
                  <a:srgbClr val="000000"/>
                </a:solidFill>
                <a:latin typeface="Open Sans Light Bold"/>
              </a:rPr>
              <a:t>Dense layers</a:t>
            </a:r>
            <a:r>
              <a:rPr lang="en-US" sz="3000">
                <a:solidFill>
                  <a:srgbClr val="000000"/>
                </a:solidFill>
                <a:latin typeface="Open Sans Light"/>
              </a:rPr>
              <a:t>.</a:t>
            </a:r>
          </a:p>
          <a:p>
            <a:pPr>
              <a:lnSpc>
                <a:spcPts val="4200"/>
              </a:lnSpc>
              <a:spcBef>
                <a:spcPct val="0"/>
              </a:spcBef>
            </a:pPr>
            <a:r>
              <a:rPr lang="en-US" sz="3000">
                <a:solidFill>
                  <a:srgbClr val="000000"/>
                </a:solidFill>
                <a:latin typeface="Open Sans Light"/>
              </a:rPr>
              <a:t>The train data are assumed to be free from anomalies, so using the latter it is possible, in principle, to create a model that can correctly </a:t>
            </a:r>
            <a:r>
              <a:rPr lang="en-US" sz="3000">
                <a:solidFill>
                  <a:srgbClr val="000000"/>
                </a:solidFill>
                <a:latin typeface="Open Sans Light Bold"/>
              </a:rPr>
              <a:t>reconstruct only non-anomalous data.</a:t>
            </a:r>
            <a:r>
              <a:rPr lang="en-US" sz="3000">
                <a:solidFill>
                  <a:srgbClr val="000000"/>
                </a:solidFill>
                <a:latin typeface="Open Sans Light"/>
              </a:rPr>
              <a:t> </a:t>
            </a:r>
          </a:p>
        </p:txBody>
      </p:sp>
      <p:pic>
        <p:nvPicPr>
          <p:cNvPr name="Picture 4" id="4"/>
          <p:cNvPicPr>
            <a:picLocks noChangeAspect="true"/>
          </p:cNvPicPr>
          <p:nvPr/>
        </p:nvPicPr>
        <p:blipFill>
          <a:blip r:embed="rId2"/>
          <a:srcRect l="0" t="0" r="0" b="0"/>
          <a:stretch>
            <a:fillRect/>
          </a:stretch>
        </p:blipFill>
        <p:spPr>
          <a:xfrm flipH="false" flipV="false" rot="313119">
            <a:off x="14399810" y="-2698013"/>
            <a:ext cx="5214256" cy="4986132"/>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2982" y="2408298"/>
            <a:ext cx="17742036" cy="53149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Open Sans Light"/>
              </a:rPr>
              <a:t>Following this consideration, the model was used to reconstruct the train data, in order to choose the </a:t>
            </a:r>
            <a:r>
              <a:rPr lang="en-US" sz="3000">
                <a:solidFill>
                  <a:srgbClr val="000000"/>
                </a:solidFill>
                <a:latin typeface="Open Sans Light Bold"/>
              </a:rPr>
              <a:t>threshold value.</a:t>
            </a:r>
          </a:p>
          <a:p>
            <a:pPr>
              <a:lnSpc>
                <a:spcPts val="4200"/>
              </a:lnSpc>
              <a:spcBef>
                <a:spcPct val="0"/>
              </a:spcBef>
            </a:pPr>
          </a:p>
          <a:p>
            <a:pPr>
              <a:lnSpc>
                <a:spcPts val="4200"/>
              </a:lnSpc>
              <a:spcBef>
                <a:spcPct val="0"/>
              </a:spcBef>
            </a:pPr>
            <a:r>
              <a:rPr lang="en-US" sz="3000">
                <a:solidFill>
                  <a:srgbClr val="000000"/>
                </a:solidFill>
                <a:latin typeface="Open Sans Light"/>
              </a:rPr>
              <a:t>The last operation was to apply the model to the test data, </a:t>
            </a:r>
            <a:r>
              <a:rPr lang="en-US" sz="3000">
                <a:solidFill>
                  <a:srgbClr val="000000"/>
                </a:solidFill>
                <a:latin typeface="Open Sans Light Bold"/>
              </a:rPr>
              <a:t>saving all the values that, when reconstructed, have an MAE higher than the threshold value</a:t>
            </a:r>
            <a:r>
              <a:rPr lang="en-US" sz="3000">
                <a:solidFill>
                  <a:srgbClr val="000000"/>
                </a:solidFill>
                <a:latin typeface="Open Sans Light"/>
              </a:rPr>
              <a:t>.</a:t>
            </a:r>
          </a:p>
          <a:p>
            <a:pPr>
              <a:lnSpc>
                <a:spcPts val="4200"/>
              </a:lnSpc>
              <a:spcBef>
                <a:spcPct val="0"/>
              </a:spcBef>
            </a:pPr>
            <a:r>
              <a:rPr lang="en-US" sz="3000">
                <a:solidFill>
                  <a:srgbClr val="000000"/>
                </a:solidFill>
                <a:latin typeface="Open Sans Light"/>
              </a:rPr>
              <a:t>In this context it was finally possible to determine the OFF periods.</a:t>
            </a:r>
          </a:p>
          <a:p>
            <a:pPr>
              <a:lnSpc>
                <a:spcPts val="4200"/>
              </a:lnSpc>
              <a:spcBef>
                <a:spcPct val="0"/>
              </a:spcBef>
            </a:pPr>
          </a:p>
          <a:p>
            <a:pPr>
              <a:lnSpc>
                <a:spcPts val="4200"/>
              </a:lnSpc>
              <a:spcBef>
                <a:spcPct val="0"/>
              </a:spcBef>
            </a:pPr>
            <a:r>
              <a:rPr lang="en-US" sz="3000">
                <a:solidFill>
                  <a:srgbClr val="000000"/>
                </a:solidFill>
                <a:latin typeface="Open Sans Light"/>
              </a:rPr>
              <a:t>The discussion for this problem and the considerations are more elaborate than the first task.</a:t>
            </a:r>
          </a:p>
          <a:p>
            <a:pPr>
              <a:lnSpc>
                <a:spcPts val="4200"/>
              </a:lnSpc>
              <a:spcBef>
                <a:spcPct val="0"/>
              </a:spcBef>
            </a:pPr>
            <a:r>
              <a:rPr lang="en-US" sz="3000">
                <a:solidFill>
                  <a:srgbClr val="000000"/>
                </a:solidFill>
                <a:latin typeface="Open Sans Light"/>
              </a:rPr>
              <a:t>In fact, it is not possible to understand whether an anomaly, once determined, is actually associated with an </a:t>
            </a:r>
            <a:r>
              <a:rPr lang="en-US" sz="3000">
                <a:solidFill>
                  <a:srgbClr val="000000"/>
                </a:solidFill>
                <a:latin typeface="Open Sans Light Bold"/>
              </a:rPr>
              <a:t>OFF period</a:t>
            </a:r>
            <a:r>
              <a:rPr lang="en-US" sz="3000">
                <a:solidFill>
                  <a:srgbClr val="000000"/>
                </a:solidFill>
                <a:latin typeface="Open Sans Light"/>
              </a:rPr>
              <a:t>, a </a:t>
            </a:r>
            <a:r>
              <a:rPr lang="en-US" sz="3000">
                <a:solidFill>
                  <a:srgbClr val="000000"/>
                </a:solidFill>
                <a:latin typeface="Open Sans Light Bold"/>
              </a:rPr>
              <a:t>bad model reconstruction</a:t>
            </a:r>
            <a:r>
              <a:rPr lang="en-US" sz="3000">
                <a:solidFill>
                  <a:srgbClr val="000000"/>
                </a:solidFill>
                <a:latin typeface="Open Sans Light"/>
              </a:rPr>
              <a:t> or an </a:t>
            </a:r>
            <a:r>
              <a:rPr lang="en-US" sz="3000">
                <a:solidFill>
                  <a:srgbClr val="000000"/>
                </a:solidFill>
                <a:latin typeface="Open Sans Light Bold"/>
              </a:rPr>
              <a:t>inappropriate choice of the Threshold</a:t>
            </a:r>
            <a:r>
              <a:rPr lang="en-US" sz="3000">
                <a:solidFill>
                  <a:srgbClr val="000000"/>
                </a:solidFill>
                <a:latin typeface="Open Sans Light"/>
              </a:rPr>
              <a:t>.</a:t>
            </a:r>
          </a:p>
        </p:txBody>
      </p:sp>
      <p:pic>
        <p:nvPicPr>
          <p:cNvPr name="Picture 3" id="3"/>
          <p:cNvPicPr>
            <a:picLocks noChangeAspect="true"/>
          </p:cNvPicPr>
          <p:nvPr/>
        </p:nvPicPr>
        <p:blipFill>
          <a:blip r:embed="rId2"/>
          <a:srcRect l="0" t="0" r="0" b="0"/>
          <a:stretch>
            <a:fillRect/>
          </a:stretch>
        </p:blipFill>
        <p:spPr>
          <a:xfrm flipH="false" flipV="false" rot="313119">
            <a:off x="14399810" y="-2698013"/>
            <a:ext cx="5214256" cy="4986132"/>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494633">
            <a:off x="-2022061" y="8242530"/>
            <a:ext cx="4315504" cy="408894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313119">
            <a:off x="15467063" y="-2113599"/>
            <a:ext cx="5214256" cy="4986132"/>
          </a:xfrm>
          <a:prstGeom prst="rect">
            <a:avLst/>
          </a:prstGeom>
        </p:spPr>
      </p:pic>
      <p:sp>
        <p:nvSpPr>
          <p:cNvPr name="TextBox 4" id="4"/>
          <p:cNvSpPr txBox="true"/>
          <p:nvPr/>
        </p:nvSpPr>
        <p:spPr>
          <a:xfrm rot="0">
            <a:off x="975836" y="1764715"/>
            <a:ext cx="3949541" cy="887095"/>
          </a:xfrm>
          <a:prstGeom prst="rect">
            <a:avLst/>
          </a:prstGeom>
        </p:spPr>
        <p:txBody>
          <a:bodyPr anchor="t" rtlCol="false" tIns="0" lIns="0" bIns="0" rIns="0">
            <a:spAutoFit/>
          </a:bodyPr>
          <a:lstStyle/>
          <a:p>
            <a:pPr algn="ctr">
              <a:lnSpc>
                <a:spcPts val="7279"/>
              </a:lnSpc>
            </a:pPr>
            <a:r>
              <a:rPr lang="en-US" sz="5199">
                <a:solidFill>
                  <a:srgbClr val="731F7D"/>
                </a:solidFill>
                <a:latin typeface="Open Sans Light Bold"/>
              </a:rPr>
              <a:t>Task 1 goals</a:t>
            </a:r>
          </a:p>
        </p:txBody>
      </p:sp>
      <p:sp>
        <p:nvSpPr>
          <p:cNvPr name="TextBox 5" id="5"/>
          <p:cNvSpPr txBox="true"/>
          <p:nvPr/>
        </p:nvSpPr>
        <p:spPr>
          <a:xfrm rot="0">
            <a:off x="13362622" y="1764715"/>
            <a:ext cx="3949541" cy="887095"/>
          </a:xfrm>
          <a:prstGeom prst="rect">
            <a:avLst/>
          </a:prstGeom>
        </p:spPr>
        <p:txBody>
          <a:bodyPr anchor="t" rtlCol="false" tIns="0" lIns="0" bIns="0" rIns="0">
            <a:spAutoFit/>
          </a:bodyPr>
          <a:lstStyle/>
          <a:p>
            <a:pPr algn="ctr">
              <a:lnSpc>
                <a:spcPts val="7279"/>
              </a:lnSpc>
            </a:pPr>
            <a:r>
              <a:rPr lang="en-US" sz="5199">
                <a:solidFill>
                  <a:srgbClr val="731F7D"/>
                </a:solidFill>
                <a:latin typeface="Open Sans Light Bold"/>
              </a:rPr>
              <a:t>Task 2 goals</a:t>
            </a:r>
          </a:p>
        </p:txBody>
      </p:sp>
      <p:sp>
        <p:nvSpPr>
          <p:cNvPr name="TextBox 6" id="6"/>
          <p:cNvSpPr txBox="true"/>
          <p:nvPr/>
        </p:nvSpPr>
        <p:spPr>
          <a:xfrm rot="0">
            <a:off x="1028700" y="3042185"/>
            <a:ext cx="4360439" cy="4781550"/>
          </a:xfrm>
          <a:prstGeom prst="rect">
            <a:avLst/>
          </a:prstGeom>
        </p:spPr>
        <p:txBody>
          <a:bodyPr anchor="t" rtlCol="false" tIns="0" lIns="0" bIns="0" rIns="0">
            <a:spAutoFit/>
          </a:bodyPr>
          <a:lstStyle/>
          <a:p>
            <a:pPr>
              <a:lnSpc>
                <a:spcPts val="4200"/>
              </a:lnSpc>
            </a:pPr>
            <a:r>
              <a:rPr lang="en-US" sz="3000">
                <a:solidFill>
                  <a:srgbClr val="000000"/>
                </a:solidFill>
                <a:latin typeface="Open Sans Light"/>
              </a:rPr>
              <a:t>Create a neural network capable of predicting the values present in the test dataset. </a:t>
            </a:r>
          </a:p>
          <a:p>
            <a:pPr>
              <a:lnSpc>
                <a:spcPts val="4200"/>
              </a:lnSpc>
            </a:pPr>
            <a:r>
              <a:rPr lang="en-US" sz="3000">
                <a:solidFill>
                  <a:srgbClr val="000000"/>
                </a:solidFill>
                <a:latin typeface="Open Sans Light"/>
              </a:rPr>
              <a:t>Studying the accuracy of the model using the MAE metric and evaluating it as the lookback and window shift changes</a:t>
            </a:r>
          </a:p>
        </p:txBody>
      </p:sp>
      <p:sp>
        <p:nvSpPr>
          <p:cNvPr name="TextBox 7" id="7"/>
          <p:cNvSpPr txBox="true"/>
          <p:nvPr/>
        </p:nvSpPr>
        <p:spPr>
          <a:xfrm rot="0">
            <a:off x="13242918" y="3042185"/>
            <a:ext cx="4016382" cy="47815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Open Sans Light"/>
              </a:rPr>
              <a:t>The ultimate goal is to determine the presence of anomalies within the test dataset, in particular to recognize signs of Parkinson's in the patients being analyzed.</a:t>
            </a:r>
          </a:p>
        </p:txBody>
      </p:sp>
      <p:sp>
        <p:nvSpPr>
          <p:cNvPr name="TextBox 8" id="8"/>
          <p:cNvSpPr txBox="true"/>
          <p:nvPr/>
        </p:nvSpPr>
        <p:spPr>
          <a:xfrm rot="0">
            <a:off x="7111127" y="1764715"/>
            <a:ext cx="4065746" cy="887095"/>
          </a:xfrm>
          <a:prstGeom prst="rect">
            <a:avLst/>
          </a:prstGeom>
        </p:spPr>
        <p:txBody>
          <a:bodyPr anchor="t" rtlCol="false" tIns="0" lIns="0" bIns="0" rIns="0">
            <a:spAutoFit/>
          </a:bodyPr>
          <a:lstStyle/>
          <a:p>
            <a:pPr algn="ctr">
              <a:lnSpc>
                <a:spcPts val="7279"/>
              </a:lnSpc>
            </a:pPr>
            <a:r>
              <a:rPr lang="en-US" sz="5199">
                <a:solidFill>
                  <a:srgbClr val="731F7D"/>
                </a:solidFill>
                <a:latin typeface="Open Sans Light Bold"/>
              </a:rPr>
              <a:t> Metodology</a:t>
            </a:r>
          </a:p>
        </p:txBody>
      </p:sp>
      <p:sp>
        <p:nvSpPr>
          <p:cNvPr name="TextBox 9" id="9"/>
          <p:cNvSpPr txBox="true"/>
          <p:nvPr/>
        </p:nvSpPr>
        <p:spPr>
          <a:xfrm rot="0">
            <a:off x="7111127" y="3042185"/>
            <a:ext cx="4360439" cy="3714750"/>
          </a:xfrm>
          <a:prstGeom prst="rect">
            <a:avLst/>
          </a:prstGeom>
        </p:spPr>
        <p:txBody>
          <a:bodyPr anchor="t" rtlCol="false" tIns="0" lIns="0" bIns="0" rIns="0">
            <a:spAutoFit/>
          </a:bodyPr>
          <a:lstStyle/>
          <a:p>
            <a:pPr>
              <a:lnSpc>
                <a:spcPts val="4200"/>
              </a:lnSpc>
            </a:pPr>
            <a:r>
              <a:rPr lang="en-US" sz="3000">
                <a:solidFill>
                  <a:srgbClr val="000000"/>
                </a:solidFill>
                <a:latin typeface="Open Sans Light"/>
              </a:rPr>
              <a:t>For this project we considered a methodology used in the implementation of deep learning projects which is based on the CRISP-DM model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313119">
            <a:off x="15158388" y="-1579634"/>
            <a:ext cx="5214256" cy="4986132"/>
          </a:xfrm>
          <a:prstGeom prst="rect">
            <a:avLst/>
          </a:prstGeom>
        </p:spPr>
      </p:pic>
      <p:sp>
        <p:nvSpPr>
          <p:cNvPr name="TextBox 3" id="3"/>
          <p:cNvSpPr txBox="true"/>
          <p:nvPr/>
        </p:nvSpPr>
        <p:spPr>
          <a:xfrm rot="0">
            <a:off x="655332" y="228600"/>
            <a:ext cx="15194238" cy="1028700"/>
          </a:xfrm>
          <a:prstGeom prst="rect">
            <a:avLst/>
          </a:prstGeom>
        </p:spPr>
        <p:txBody>
          <a:bodyPr anchor="t" rtlCol="false" tIns="0" lIns="0" bIns="0" rIns="0">
            <a:spAutoFit/>
          </a:bodyPr>
          <a:lstStyle/>
          <a:p>
            <a:pPr>
              <a:lnSpc>
                <a:spcPts val="8400"/>
              </a:lnSpc>
            </a:pPr>
            <a:r>
              <a:rPr lang="en-US" sz="6000">
                <a:solidFill>
                  <a:srgbClr val="731F7D"/>
                </a:solidFill>
                <a:latin typeface="Open Sans Extra Bold"/>
              </a:rPr>
              <a:t>Task 1: Introduction</a:t>
            </a:r>
          </a:p>
        </p:txBody>
      </p:sp>
      <p:sp>
        <p:nvSpPr>
          <p:cNvPr name="TextBox 4" id="4"/>
          <p:cNvSpPr txBox="true"/>
          <p:nvPr/>
        </p:nvSpPr>
        <p:spPr>
          <a:xfrm rot="0">
            <a:off x="655332" y="2026118"/>
            <a:ext cx="17632668" cy="9048750"/>
          </a:xfrm>
          <a:prstGeom prst="rect">
            <a:avLst/>
          </a:prstGeom>
        </p:spPr>
        <p:txBody>
          <a:bodyPr anchor="t" rtlCol="false" tIns="0" lIns="0" bIns="0" rIns="0">
            <a:spAutoFit/>
          </a:bodyPr>
          <a:lstStyle/>
          <a:p>
            <a:pPr>
              <a:lnSpc>
                <a:spcPts val="4200"/>
              </a:lnSpc>
            </a:pPr>
            <a:r>
              <a:rPr lang="en-US" sz="3000">
                <a:solidFill>
                  <a:srgbClr val="000000"/>
                </a:solidFill>
                <a:latin typeface="Open Sans Light"/>
              </a:rPr>
              <a:t>We have three columns for the train and test "x,y,z".</a:t>
            </a:r>
          </a:p>
          <a:p>
            <a:pPr>
              <a:lnSpc>
                <a:spcPts val="4200"/>
              </a:lnSpc>
            </a:pPr>
            <a:r>
              <a:rPr lang="en-US" sz="3000">
                <a:solidFill>
                  <a:srgbClr val="000000"/>
                </a:solidFill>
                <a:latin typeface="Open Sans Light"/>
              </a:rPr>
              <a:t>The acquisition time for the datasets is 10 seconds.</a:t>
            </a:r>
          </a:p>
          <a:p>
            <a:pPr>
              <a:lnSpc>
                <a:spcPts val="4200"/>
              </a:lnSpc>
            </a:pPr>
          </a:p>
          <a:p>
            <a:pPr>
              <a:lnSpc>
                <a:spcPts val="4200"/>
              </a:lnSpc>
            </a:pPr>
            <a:r>
              <a:rPr lang="en-US" sz="3000">
                <a:solidFill>
                  <a:srgbClr val="000000"/>
                </a:solidFill>
                <a:latin typeface="Open Sans Light"/>
              </a:rPr>
              <a:t>Lookback ➜ 5 minutes ➜ 30 values for each sequence</a:t>
            </a:r>
          </a:p>
          <a:p>
            <a:pPr>
              <a:lnSpc>
                <a:spcPts val="4200"/>
              </a:lnSpc>
            </a:pPr>
            <a:r>
              <a:rPr lang="en-US" sz="3000">
                <a:solidFill>
                  <a:srgbClr val="000000"/>
                </a:solidFill>
                <a:latin typeface="Open Sans Light"/>
              </a:rPr>
              <a:t>Window shift ➜ 10 seconds ➜ Predict the the next value</a:t>
            </a:r>
          </a:p>
          <a:p>
            <a:pPr>
              <a:lnSpc>
                <a:spcPts val="4200"/>
              </a:lnSpc>
            </a:pPr>
          </a:p>
          <a:p>
            <a:pPr>
              <a:lnSpc>
                <a:spcPts val="4200"/>
              </a:lnSpc>
            </a:pPr>
            <a:r>
              <a:rPr lang="en-US" sz="3000">
                <a:solidFill>
                  <a:srgbClr val="000000"/>
                </a:solidFill>
                <a:latin typeface="Open Sans Light"/>
              </a:rPr>
              <a:t>The three-dimensional tensors considered have the shape:</a:t>
            </a:r>
          </a:p>
          <a:p>
            <a:pPr>
              <a:lnSpc>
                <a:spcPts val="4200"/>
              </a:lnSpc>
            </a:pPr>
            <a:r>
              <a:rPr lang="en-US" sz="3000">
                <a:solidFill>
                  <a:srgbClr val="000000"/>
                </a:solidFill>
                <a:latin typeface="Open Sans Light Bold"/>
              </a:rPr>
              <a:t>dim(Time series) = (samples, lookback, number of features)</a:t>
            </a:r>
          </a:p>
          <a:p>
            <a:pPr>
              <a:lnSpc>
                <a:spcPts val="4200"/>
              </a:lnSpc>
            </a:pPr>
          </a:p>
          <a:p>
            <a:pPr>
              <a:lnSpc>
                <a:spcPts val="4200"/>
              </a:lnSpc>
            </a:pPr>
            <a:r>
              <a:rPr lang="en-US" sz="3000">
                <a:solidFill>
                  <a:srgbClr val="000000"/>
                </a:solidFill>
                <a:latin typeface="Open Sans Light"/>
              </a:rPr>
              <a:t>While the vectors to predict have the shape:</a:t>
            </a:r>
          </a:p>
          <a:p>
            <a:pPr>
              <a:lnSpc>
                <a:spcPts val="4200"/>
              </a:lnSpc>
            </a:pPr>
            <a:r>
              <a:rPr lang="en-US" sz="3000">
                <a:solidFill>
                  <a:srgbClr val="000000"/>
                </a:solidFill>
                <a:latin typeface="Open Sans Light Bold"/>
              </a:rPr>
              <a:t>dim(Vectors) =(samples)</a:t>
            </a:r>
          </a:p>
          <a:p>
            <a:pPr>
              <a:lnSpc>
                <a:spcPts val="4200"/>
              </a:lnSpc>
            </a:pPr>
          </a:p>
          <a:p>
            <a:pPr>
              <a:lnSpc>
                <a:spcPts val="4200"/>
              </a:lnSpc>
            </a:pPr>
            <a:r>
              <a:rPr lang="en-US" sz="3000">
                <a:solidFill>
                  <a:srgbClr val="000000"/>
                </a:solidFill>
                <a:latin typeface="Open Sans Light"/>
              </a:rPr>
              <a:t>There is a one-to-one correspondence between each sequence and the elements of the vector.</a:t>
            </a:r>
          </a:p>
          <a:p>
            <a:pPr>
              <a:lnSpc>
                <a:spcPts val="4200"/>
              </a:lnSpc>
            </a:pPr>
            <a:r>
              <a:rPr lang="en-US" sz="3000">
                <a:solidFill>
                  <a:srgbClr val="000000"/>
                </a:solidFill>
                <a:latin typeface="Open Sans Light"/>
              </a:rPr>
              <a:t>This type of structure is called </a:t>
            </a:r>
            <a:r>
              <a:rPr lang="en-US" sz="3000">
                <a:solidFill>
                  <a:srgbClr val="000000"/>
                </a:solidFill>
                <a:latin typeface="Open Sans Light Bold"/>
              </a:rPr>
              <a:t>supervised learning.</a:t>
            </a:r>
          </a:p>
          <a:p>
            <a:pPr>
              <a:lnSpc>
                <a:spcPts val="4200"/>
              </a:lnSpc>
            </a:pPr>
          </a:p>
          <a:p>
            <a:pPr>
              <a:lnSpc>
                <a:spcPts val="4200"/>
              </a:lnSpc>
            </a:pPr>
          </a:p>
          <a:p>
            <a:pPr>
              <a:lnSpc>
                <a:spcPts val="42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313119">
            <a:off x="15950048" y="-1692966"/>
            <a:ext cx="5214256" cy="4986132"/>
          </a:xfrm>
          <a:prstGeom prst="rect">
            <a:avLst/>
          </a:prstGeom>
        </p:spPr>
      </p:pic>
      <p:sp>
        <p:nvSpPr>
          <p:cNvPr name="TextBox 3" id="3"/>
          <p:cNvSpPr txBox="true"/>
          <p:nvPr/>
        </p:nvSpPr>
        <p:spPr>
          <a:xfrm rot="0">
            <a:off x="384144" y="228600"/>
            <a:ext cx="16996958" cy="1028700"/>
          </a:xfrm>
          <a:prstGeom prst="rect">
            <a:avLst/>
          </a:prstGeom>
        </p:spPr>
        <p:txBody>
          <a:bodyPr anchor="t" rtlCol="false" tIns="0" lIns="0" bIns="0" rIns="0">
            <a:spAutoFit/>
          </a:bodyPr>
          <a:lstStyle/>
          <a:p>
            <a:pPr>
              <a:lnSpc>
                <a:spcPts val="8400"/>
              </a:lnSpc>
            </a:pPr>
            <a:r>
              <a:rPr lang="en-US" sz="6000">
                <a:solidFill>
                  <a:srgbClr val="731F7D"/>
                </a:solidFill>
                <a:latin typeface="Open Sans Extra Bold"/>
              </a:rPr>
              <a:t>Task 1 :Understanding and preparing data</a:t>
            </a:r>
          </a:p>
        </p:txBody>
      </p:sp>
      <p:sp>
        <p:nvSpPr>
          <p:cNvPr name="TextBox 4" id="4"/>
          <p:cNvSpPr txBox="true"/>
          <p:nvPr/>
        </p:nvSpPr>
        <p:spPr>
          <a:xfrm rot="0">
            <a:off x="384144" y="2695656"/>
            <a:ext cx="16286232" cy="6915150"/>
          </a:xfrm>
          <a:prstGeom prst="rect">
            <a:avLst/>
          </a:prstGeom>
        </p:spPr>
        <p:txBody>
          <a:bodyPr anchor="t" rtlCol="false" tIns="0" lIns="0" bIns="0" rIns="0">
            <a:spAutoFit/>
          </a:bodyPr>
          <a:lstStyle/>
          <a:p>
            <a:pPr>
              <a:lnSpc>
                <a:spcPts val="4200"/>
              </a:lnSpc>
            </a:pPr>
            <a:r>
              <a:rPr lang="en-US" sz="3000">
                <a:solidFill>
                  <a:srgbClr val="000000"/>
                </a:solidFill>
                <a:latin typeface="Open Sans Light"/>
              </a:rPr>
              <a:t>We have done a normalization of the data to obtain train data included in the interval [0,1].</a:t>
            </a:r>
          </a:p>
          <a:p>
            <a:pPr>
              <a:lnSpc>
                <a:spcPts val="4200"/>
              </a:lnSpc>
            </a:pPr>
            <a:r>
              <a:rPr lang="en-US" sz="3000">
                <a:solidFill>
                  <a:srgbClr val="000000"/>
                </a:solidFill>
                <a:latin typeface="Open Sans Light"/>
              </a:rPr>
              <a:t>We applied the same normalization to the test set.</a:t>
            </a:r>
          </a:p>
          <a:p>
            <a:pPr>
              <a:lnSpc>
                <a:spcPts val="4200"/>
              </a:lnSpc>
            </a:pPr>
          </a:p>
          <a:p>
            <a:pPr>
              <a:lnSpc>
                <a:spcPts val="4200"/>
              </a:lnSpc>
            </a:pPr>
            <a:r>
              <a:rPr lang="en-US" sz="3000">
                <a:solidFill>
                  <a:srgbClr val="000000"/>
                </a:solidFill>
                <a:latin typeface="Open Sans Light"/>
              </a:rPr>
              <a:t>On the train data, a split is made to obtain a </a:t>
            </a:r>
            <a:r>
              <a:rPr lang="en-US" sz="3000">
                <a:solidFill>
                  <a:srgbClr val="000000"/>
                </a:solidFill>
                <a:latin typeface="Open Sans Light Bold"/>
              </a:rPr>
              <a:t>validation set</a:t>
            </a:r>
            <a:r>
              <a:rPr lang="en-US" sz="3000">
                <a:solidFill>
                  <a:srgbClr val="000000"/>
                </a:solidFill>
                <a:latin typeface="Open Sans Light"/>
              </a:rPr>
              <a:t> to evaluate the model performance.</a:t>
            </a:r>
          </a:p>
          <a:p>
            <a:pPr>
              <a:lnSpc>
                <a:spcPts val="4200"/>
              </a:lnSpc>
            </a:pPr>
          </a:p>
          <a:p>
            <a:pPr>
              <a:lnSpc>
                <a:spcPts val="4200"/>
              </a:lnSpc>
            </a:pPr>
            <a:r>
              <a:rPr lang="en-US" sz="3000">
                <a:solidFill>
                  <a:srgbClr val="000000"/>
                </a:solidFill>
                <a:latin typeface="Open Sans Light"/>
              </a:rPr>
              <a:t>Subsequently, was created a </a:t>
            </a:r>
            <a:r>
              <a:rPr lang="en-US" sz="3000">
                <a:solidFill>
                  <a:srgbClr val="000000"/>
                </a:solidFill>
                <a:latin typeface="Open Sans Light Bold"/>
              </a:rPr>
              <a:t>generator function</a:t>
            </a:r>
            <a:r>
              <a:rPr lang="en-US" sz="3000">
                <a:solidFill>
                  <a:srgbClr val="000000"/>
                </a:solidFill>
                <a:latin typeface="Open Sans Light"/>
              </a:rPr>
              <a:t> that returns the three-dimensional tensors previously mentioned and the related vectors.</a:t>
            </a:r>
          </a:p>
          <a:p>
            <a:pPr>
              <a:lnSpc>
                <a:spcPts val="4200"/>
              </a:lnSpc>
            </a:pPr>
          </a:p>
          <a:p>
            <a:pPr>
              <a:lnSpc>
                <a:spcPts val="4200"/>
              </a:lnSpc>
            </a:pPr>
          </a:p>
          <a:p>
            <a:pPr>
              <a:lnSpc>
                <a:spcPts val="4200"/>
              </a:lnSpc>
            </a:pPr>
          </a:p>
          <a:p>
            <a:pPr>
              <a:lnSpc>
                <a:spcPts val="4200"/>
              </a:lnSpc>
            </a:pPr>
          </a:p>
          <a:p>
            <a:pPr>
              <a:lnSpc>
                <a:spcPts val="42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313119">
            <a:off x="15107837" y="-1464366"/>
            <a:ext cx="5214256" cy="498613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84144" y="2903128"/>
            <a:ext cx="3768287" cy="2841410"/>
          </a:xfrm>
          <a:prstGeom prst="rect">
            <a:avLst/>
          </a:prstGeom>
        </p:spPr>
      </p:pic>
      <p:sp>
        <p:nvSpPr>
          <p:cNvPr name="TextBox 4" id="4"/>
          <p:cNvSpPr txBox="true"/>
          <p:nvPr/>
        </p:nvSpPr>
        <p:spPr>
          <a:xfrm rot="0">
            <a:off x="384144" y="228600"/>
            <a:ext cx="16996958" cy="1028700"/>
          </a:xfrm>
          <a:prstGeom prst="rect">
            <a:avLst/>
          </a:prstGeom>
        </p:spPr>
        <p:txBody>
          <a:bodyPr anchor="t" rtlCol="false" tIns="0" lIns="0" bIns="0" rIns="0">
            <a:spAutoFit/>
          </a:bodyPr>
          <a:lstStyle/>
          <a:p>
            <a:pPr>
              <a:lnSpc>
                <a:spcPts val="8400"/>
              </a:lnSpc>
            </a:pPr>
            <a:r>
              <a:rPr lang="en-US" sz="6000">
                <a:solidFill>
                  <a:srgbClr val="731F7D"/>
                </a:solidFill>
                <a:latin typeface="Open Sans Extra Bold"/>
              </a:rPr>
              <a:t>Task 1 : Model (RNN)</a:t>
            </a:r>
          </a:p>
        </p:txBody>
      </p:sp>
      <p:sp>
        <p:nvSpPr>
          <p:cNvPr name="TextBox 5" id="5"/>
          <p:cNvSpPr txBox="true"/>
          <p:nvPr/>
        </p:nvSpPr>
        <p:spPr>
          <a:xfrm rot="0">
            <a:off x="384144" y="1664366"/>
            <a:ext cx="16286232" cy="1047750"/>
          </a:xfrm>
          <a:prstGeom prst="rect">
            <a:avLst/>
          </a:prstGeom>
        </p:spPr>
        <p:txBody>
          <a:bodyPr anchor="t" rtlCol="false" tIns="0" lIns="0" bIns="0" rIns="0">
            <a:spAutoFit/>
          </a:bodyPr>
          <a:lstStyle/>
          <a:p>
            <a:pPr>
              <a:lnSpc>
                <a:spcPts val="4200"/>
              </a:lnSpc>
            </a:pPr>
            <a:r>
              <a:rPr lang="en-US" sz="3000">
                <a:solidFill>
                  <a:srgbClr val="000000"/>
                </a:solidFill>
                <a:latin typeface="Open Sans Light"/>
              </a:rPr>
              <a:t>A recurrent neural network (RNN) is a category of artificial neural network that includes neurons connected together in a loop. The simplest schematizationof an RNN is the following:</a:t>
            </a:r>
          </a:p>
        </p:txBody>
      </p:sp>
      <p:sp>
        <p:nvSpPr>
          <p:cNvPr name="TextBox 6" id="6"/>
          <p:cNvSpPr txBox="true"/>
          <p:nvPr/>
        </p:nvSpPr>
        <p:spPr>
          <a:xfrm rot="0">
            <a:off x="5050732" y="3237983"/>
            <a:ext cx="6953055" cy="2114550"/>
          </a:xfrm>
          <a:prstGeom prst="rect">
            <a:avLst/>
          </a:prstGeom>
        </p:spPr>
        <p:txBody>
          <a:bodyPr anchor="t" rtlCol="false" tIns="0" lIns="0" bIns="0" rIns="0">
            <a:spAutoFit/>
          </a:bodyPr>
          <a:lstStyle/>
          <a:p>
            <a:pPr>
              <a:lnSpc>
                <a:spcPts val="4200"/>
              </a:lnSpc>
            </a:pPr>
            <a:r>
              <a:rPr lang="en-US" sz="3000">
                <a:solidFill>
                  <a:srgbClr val="000000"/>
                </a:solidFill>
                <a:latin typeface="Open Sans Light"/>
              </a:rPr>
              <a:t>There are several RNN models:</a:t>
            </a:r>
          </a:p>
          <a:p>
            <a:pPr marL="647700" indent="-323850" lvl="1">
              <a:lnSpc>
                <a:spcPts val="4200"/>
              </a:lnSpc>
              <a:buFont typeface="Arial"/>
              <a:buChar char="•"/>
            </a:pPr>
            <a:r>
              <a:rPr lang="en-US" sz="3000">
                <a:solidFill>
                  <a:srgbClr val="000000"/>
                </a:solidFill>
                <a:latin typeface="Arimo"/>
              </a:rPr>
              <a:t>SimpleRNN</a:t>
            </a:r>
          </a:p>
          <a:p>
            <a:pPr marL="647700" indent="-323850" lvl="1">
              <a:lnSpc>
                <a:spcPts val="4200"/>
              </a:lnSpc>
              <a:buFont typeface="Arial"/>
              <a:buChar char="•"/>
            </a:pPr>
            <a:r>
              <a:rPr lang="en-US" sz="3000">
                <a:solidFill>
                  <a:srgbClr val="000000"/>
                </a:solidFill>
                <a:latin typeface="Arimo"/>
              </a:rPr>
              <a:t>LSTM (Long Short-Term Memory)</a:t>
            </a:r>
          </a:p>
          <a:p>
            <a:pPr marL="647700" indent="-323850" lvl="1">
              <a:lnSpc>
                <a:spcPts val="4200"/>
              </a:lnSpc>
              <a:buFont typeface="Arial"/>
              <a:buChar char="•"/>
            </a:pPr>
            <a:r>
              <a:rPr lang="en-US" sz="3000">
                <a:solidFill>
                  <a:srgbClr val="000000"/>
                </a:solidFill>
                <a:latin typeface="Arimo Bold"/>
              </a:rPr>
              <a:t>GRU (Gated recurrent unit)</a:t>
            </a:r>
          </a:p>
        </p:txBody>
      </p:sp>
      <p:sp>
        <p:nvSpPr>
          <p:cNvPr name="TextBox 7" id="7"/>
          <p:cNvSpPr txBox="true"/>
          <p:nvPr/>
        </p:nvSpPr>
        <p:spPr>
          <a:xfrm rot="0">
            <a:off x="384144" y="6433688"/>
            <a:ext cx="16875156" cy="2114550"/>
          </a:xfrm>
          <a:prstGeom prst="rect">
            <a:avLst/>
          </a:prstGeom>
        </p:spPr>
        <p:txBody>
          <a:bodyPr anchor="t" rtlCol="false" tIns="0" lIns="0" bIns="0" rIns="0">
            <a:spAutoFit/>
          </a:bodyPr>
          <a:lstStyle/>
          <a:p>
            <a:pPr>
              <a:lnSpc>
                <a:spcPts val="4200"/>
              </a:lnSpc>
            </a:pPr>
            <a:r>
              <a:rPr lang="en-US" sz="3000">
                <a:solidFill>
                  <a:srgbClr val="000000"/>
                </a:solidFill>
                <a:latin typeface="Open Sans Light"/>
              </a:rPr>
              <a:t>In this model we have considered:</a:t>
            </a:r>
          </a:p>
          <a:p>
            <a:pPr marL="647700" indent="-323850" lvl="1">
              <a:lnSpc>
                <a:spcPts val="4200"/>
              </a:lnSpc>
              <a:buFont typeface="Arial"/>
              <a:buChar char="•"/>
            </a:pPr>
            <a:r>
              <a:rPr lang="en-US" sz="3000">
                <a:solidFill>
                  <a:srgbClr val="000000"/>
                </a:solidFill>
                <a:latin typeface="Open Sans Light"/>
              </a:rPr>
              <a:t>2 layers GRU (The first with return_sequences = True,  activation = 'relu' )  </a:t>
            </a:r>
          </a:p>
          <a:p>
            <a:pPr marL="647700" indent="-323850" lvl="1">
              <a:lnSpc>
                <a:spcPts val="4200"/>
              </a:lnSpc>
              <a:buFont typeface="Arial"/>
              <a:buChar char="•"/>
            </a:pPr>
            <a:r>
              <a:rPr lang="en-US" sz="3000">
                <a:solidFill>
                  <a:srgbClr val="000000"/>
                </a:solidFill>
                <a:latin typeface="Open Sans Light"/>
              </a:rPr>
              <a:t>4 layers Dense</a:t>
            </a:r>
          </a:p>
          <a:p>
            <a:pPr marL="647700" indent="-323850" lvl="1">
              <a:lnSpc>
                <a:spcPts val="4200"/>
              </a:lnSpc>
              <a:buFont typeface="Arial"/>
              <a:buChar char="•"/>
            </a:pPr>
            <a:r>
              <a:rPr lang="en-US" sz="3000">
                <a:solidFill>
                  <a:srgbClr val="000000"/>
                </a:solidFill>
                <a:latin typeface="Open Sans Light"/>
              </a:rPr>
              <a:t>optimizer =’adam ’ , loss=’ mse ’ , metrics=[ ’mae ’ ]</a:t>
            </a:r>
          </a:p>
        </p:txBody>
      </p:sp>
      <p:sp>
        <p:nvSpPr>
          <p:cNvPr name="TextBox 8" id="8"/>
          <p:cNvSpPr txBox="true"/>
          <p:nvPr/>
        </p:nvSpPr>
        <p:spPr>
          <a:xfrm rot="0">
            <a:off x="10869368" y="4857750"/>
            <a:ext cx="7418632"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ns Light"/>
              </a:rPr>
              <a:t>← Less complex and faster than LSTMs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313119">
            <a:off x="14652172" y="-3390740"/>
            <a:ext cx="5214256" cy="498613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84144" y="3172853"/>
            <a:ext cx="5708806" cy="2642337"/>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6481669" y="3172853"/>
            <a:ext cx="5708806" cy="2642337"/>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2408660" y="3172853"/>
            <a:ext cx="5708806" cy="2656151"/>
          </a:xfrm>
          <a:prstGeom prst="rect">
            <a:avLst/>
          </a:prstGeom>
        </p:spPr>
      </p:pic>
      <p:sp>
        <p:nvSpPr>
          <p:cNvPr name="TextBox 6" id="6"/>
          <p:cNvSpPr txBox="true"/>
          <p:nvPr/>
        </p:nvSpPr>
        <p:spPr>
          <a:xfrm rot="0">
            <a:off x="384144" y="228600"/>
            <a:ext cx="16996958" cy="1028700"/>
          </a:xfrm>
          <a:prstGeom prst="rect">
            <a:avLst/>
          </a:prstGeom>
        </p:spPr>
        <p:txBody>
          <a:bodyPr anchor="t" rtlCol="false" tIns="0" lIns="0" bIns="0" rIns="0">
            <a:spAutoFit/>
          </a:bodyPr>
          <a:lstStyle/>
          <a:p>
            <a:pPr>
              <a:lnSpc>
                <a:spcPts val="8400"/>
              </a:lnSpc>
            </a:pPr>
            <a:r>
              <a:rPr lang="en-US" sz="6000">
                <a:solidFill>
                  <a:srgbClr val="731F7D"/>
                </a:solidFill>
                <a:latin typeface="Open Sans Extra Bold"/>
              </a:rPr>
              <a:t>Task 1 : Model evaluation</a:t>
            </a:r>
          </a:p>
        </p:txBody>
      </p:sp>
      <p:sp>
        <p:nvSpPr>
          <p:cNvPr name="TextBox 7" id="7"/>
          <p:cNvSpPr txBox="true"/>
          <p:nvPr/>
        </p:nvSpPr>
        <p:spPr>
          <a:xfrm rot="0">
            <a:off x="384144" y="1483623"/>
            <a:ext cx="17903856" cy="1047750"/>
          </a:xfrm>
          <a:prstGeom prst="rect">
            <a:avLst/>
          </a:prstGeom>
        </p:spPr>
        <p:txBody>
          <a:bodyPr anchor="t" rtlCol="false" tIns="0" lIns="0" bIns="0" rIns="0">
            <a:spAutoFit/>
          </a:bodyPr>
          <a:lstStyle/>
          <a:p>
            <a:pPr>
              <a:lnSpc>
                <a:spcPts val="4200"/>
              </a:lnSpc>
            </a:pPr>
            <a:r>
              <a:rPr lang="en-US" sz="3000">
                <a:solidFill>
                  <a:srgbClr val="000000"/>
                </a:solidFill>
                <a:latin typeface="Open Sans Light"/>
              </a:rPr>
              <a:t>We report the Training Loss and Validation Loss trends for the three temporal sequences as a function of the epochs:</a:t>
            </a:r>
          </a:p>
        </p:txBody>
      </p:sp>
      <p:sp>
        <p:nvSpPr>
          <p:cNvPr name="TextBox 8" id="8"/>
          <p:cNvSpPr txBox="true"/>
          <p:nvPr/>
        </p:nvSpPr>
        <p:spPr>
          <a:xfrm rot="0">
            <a:off x="12621184" y="5771854"/>
            <a:ext cx="5496283"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ns Light"/>
              </a:rPr>
              <a:t>Training Loss e Validation Loss x</a:t>
            </a:r>
          </a:p>
        </p:txBody>
      </p:sp>
      <p:sp>
        <p:nvSpPr>
          <p:cNvPr name="TextBox 9" id="9"/>
          <p:cNvSpPr txBox="true"/>
          <p:nvPr/>
        </p:nvSpPr>
        <p:spPr>
          <a:xfrm rot="0">
            <a:off x="6595372" y="5758040"/>
            <a:ext cx="5481400"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ns Light"/>
              </a:rPr>
              <a:t>Training Loss e Validation Loss y</a:t>
            </a:r>
          </a:p>
        </p:txBody>
      </p:sp>
      <p:sp>
        <p:nvSpPr>
          <p:cNvPr name="TextBox 10" id="10"/>
          <p:cNvSpPr txBox="true"/>
          <p:nvPr/>
        </p:nvSpPr>
        <p:spPr>
          <a:xfrm rot="0">
            <a:off x="610836" y="5758040"/>
            <a:ext cx="5482114"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ns Light"/>
              </a:rPr>
              <a:t>Training Loss e Validation Loss z</a:t>
            </a:r>
          </a:p>
        </p:txBody>
      </p:sp>
      <p:sp>
        <p:nvSpPr>
          <p:cNvPr name="TextBox 11" id="11"/>
          <p:cNvSpPr txBox="true"/>
          <p:nvPr/>
        </p:nvSpPr>
        <p:spPr>
          <a:xfrm rot="0">
            <a:off x="384144" y="7243806"/>
            <a:ext cx="17903856" cy="2647950"/>
          </a:xfrm>
          <a:prstGeom prst="rect">
            <a:avLst/>
          </a:prstGeom>
        </p:spPr>
        <p:txBody>
          <a:bodyPr anchor="t" rtlCol="false" tIns="0" lIns="0" bIns="0" rIns="0">
            <a:spAutoFit/>
          </a:bodyPr>
          <a:lstStyle/>
          <a:p>
            <a:pPr>
              <a:lnSpc>
                <a:spcPts val="4200"/>
              </a:lnSpc>
            </a:pPr>
            <a:r>
              <a:rPr lang="en-US" sz="3000">
                <a:solidFill>
                  <a:srgbClr val="000000"/>
                </a:solidFill>
                <a:latin typeface="Open Sans Light"/>
              </a:rPr>
              <a:t>There is no overfitting or underfitting, this implies that the model learns and determines weights correctly. </a:t>
            </a:r>
          </a:p>
          <a:p>
            <a:pPr>
              <a:lnSpc>
                <a:spcPts val="4200"/>
              </a:lnSpc>
              <a:spcBef>
                <a:spcPct val="0"/>
              </a:spcBef>
            </a:pPr>
            <a:r>
              <a:rPr lang="en-US" sz="3000">
                <a:solidFill>
                  <a:srgbClr val="000000"/>
                </a:solidFill>
                <a:latin typeface="Open Sans Light"/>
              </a:rPr>
              <a:t>The models reache the optimal configuration of the weights after a very few epochs and in the following epochs, this configuration remains almost unchanged. Infact the training loss decreases rapidly after a single epoch, and then continues to vary but slightly compared to the first decrease.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62342" y="0"/>
            <a:ext cx="16996958" cy="1028700"/>
          </a:xfrm>
          <a:prstGeom prst="rect">
            <a:avLst/>
          </a:prstGeom>
        </p:spPr>
        <p:txBody>
          <a:bodyPr anchor="t" rtlCol="false" tIns="0" lIns="0" bIns="0" rIns="0">
            <a:spAutoFit/>
          </a:bodyPr>
          <a:lstStyle/>
          <a:p>
            <a:pPr>
              <a:lnSpc>
                <a:spcPts val="8400"/>
              </a:lnSpc>
            </a:pPr>
            <a:r>
              <a:rPr lang="en-US" sz="6000">
                <a:solidFill>
                  <a:srgbClr val="731F7D"/>
                </a:solidFill>
                <a:latin typeface="Open Sans Extra Bold"/>
              </a:rPr>
              <a:t>Task 1 : Data analysis</a:t>
            </a:r>
          </a:p>
        </p:txBody>
      </p:sp>
      <p:sp>
        <p:nvSpPr>
          <p:cNvPr name="TextBox 3" id="3"/>
          <p:cNvSpPr txBox="true"/>
          <p:nvPr/>
        </p:nvSpPr>
        <p:spPr>
          <a:xfrm rot="0">
            <a:off x="192072" y="971550"/>
            <a:ext cx="18095928" cy="11182350"/>
          </a:xfrm>
          <a:prstGeom prst="rect">
            <a:avLst/>
          </a:prstGeom>
        </p:spPr>
        <p:txBody>
          <a:bodyPr anchor="t" rtlCol="false" tIns="0" lIns="0" bIns="0" rIns="0">
            <a:spAutoFit/>
          </a:bodyPr>
          <a:lstStyle/>
          <a:p>
            <a:pPr>
              <a:lnSpc>
                <a:spcPts val="4200"/>
              </a:lnSpc>
            </a:pPr>
            <a:r>
              <a:rPr lang="en-US" sz="3000">
                <a:solidFill>
                  <a:srgbClr val="000000"/>
                </a:solidFill>
                <a:latin typeface="Open Sans Light"/>
              </a:rPr>
              <a:t>Once the model was built and the network trained, it was possible to apply the model to the time series obtained from the test data to predict the subsequent values of each sequence. The data analysis of the first task can be divided into three points:</a:t>
            </a:r>
          </a:p>
          <a:p>
            <a:pPr marL="647700" indent="-323850" lvl="1">
              <a:lnSpc>
                <a:spcPts val="4200"/>
              </a:lnSpc>
              <a:buFont typeface="Arial"/>
              <a:buChar char="•"/>
            </a:pPr>
            <a:r>
              <a:rPr lang="en-US" sz="3000">
                <a:solidFill>
                  <a:srgbClr val="000000"/>
                </a:solidFill>
                <a:latin typeface="Open Sans Light"/>
              </a:rPr>
              <a:t>Test MAE Analysis</a:t>
            </a:r>
          </a:p>
          <a:p>
            <a:pPr marL="647700" indent="-323850" lvl="1">
              <a:lnSpc>
                <a:spcPts val="4200"/>
              </a:lnSpc>
              <a:buFont typeface="Arial"/>
              <a:buChar char="•"/>
            </a:pPr>
            <a:r>
              <a:rPr lang="en-US" sz="3000">
                <a:solidFill>
                  <a:srgbClr val="000000"/>
                </a:solidFill>
                <a:latin typeface="Open Sans Light"/>
              </a:rPr>
              <a:t>Test MAE Analysis of one of the test time series as the lookback changes</a:t>
            </a:r>
          </a:p>
          <a:p>
            <a:pPr marL="647700" indent="-323850" lvl="1">
              <a:lnSpc>
                <a:spcPts val="4200"/>
              </a:lnSpc>
              <a:buFont typeface="Arial"/>
              <a:buChar char="•"/>
            </a:pPr>
            <a:r>
              <a:rPr lang="en-US" sz="3000">
                <a:solidFill>
                  <a:srgbClr val="000000"/>
                </a:solidFill>
                <a:latin typeface="Open Sans Light"/>
              </a:rPr>
              <a:t>Test MAE Analysis of one of the test time series as the window shift changes</a:t>
            </a:r>
          </a:p>
          <a:p>
            <a:pPr>
              <a:lnSpc>
                <a:spcPts val="4200"/>
              </a:lnSpc>
            </a:pPr>
          </a:p>
          <a:p>
            <a:pPr>
              <a:lnSpc>
                <a:spcPts val="4200"/>
              </a:lnSpc>
            </a:pPr>
            <a:r>
              <a:rPr lang="en-US" sz="3000">
                <a:solidFill>
                  <a:srgbClr val="000000"/>
                </a:solidFill>
                <a:latin typeface="Open Sans Light Bold"/>
              </a:rPr>
              <a:t>Test MAE Analysis</a:t>
            </a:r>
          </a:p>
          <a:p>
            <a:pPr>
              <a:lnSpc>
                <a:spcPts val="4200"/>
              </a:lnSpc>
            </a:pPr>
            <a:r>
              <a:rPr lang="en-US" sz="3000">
                <a:solidFill>
                  <a:srgbClr val="000000"/>
                </a:solidFill>
                <a:latin typeface="Open Sans Light"/>
              </a:rPr>
              <a:t>The result obtained for the three sequences is the following:</a:t>
            </a:r>
          </a:p>
          <a:p>
            <a:pPr marL="647700" indent="-323850" lvl="1">
              <a:lnSpc>
                <a:spcPts val="4200"/>
              </a:lnSpc>
              <a:buFont typeface="Arial"/>
              <a:buChar char="•"/>
            </a:pPr>
            <a:r>
              <a:rPr lang="en-US" sz="3000">
                <a:solidFill>
                  <a:srgbClr val="000000"/>
                </a:solidFill>
                <a:latin typeface="Open Sans Light"/>
              </a:rPr>
              <a:t>Test_MAE_x=81.00</a:t>
            </a:r>
          </a:p>
          <a:p>
            <a:pPr marL="647700" indent="-323850" lvl="1">
              <a:lnSpc>
                <a:spcPts val="4200"/>
              </a:lnSpc>
              <a:buFont typeface="Arial"/>
              <a:buChar char="•"/>
            </a:pPr>
            <a:r>
              <a:rPr lang="en-US" sz="3000">
                <a:solidFill>
                  <a:srgbClr val="000000"/>
                </a:solidFill>
                <a:latin typeface="Open Sans Light"/>
              </a:rPr>
              <a:t>Test_MAE_y=83.38</a:t>
            </a:r>
          </a:p>
          <a:p>
            <a:pPr marL="647700" indent="-323850" lvl="1">
              <a:lnSpc>
                <a:spcPts val="4200"/>
              </a:lnSpc>
              <a:buFont typeface="Arial"/>
              <a:buChar char="•"/>
            </a:pPr>
            <a:r>
              <a:rPr lang="en-US" sz="3000">
                <a:solidFill>
                  <a:srgbClr val="000000"/>
                </a:solidFill>
                <a:latin typeface="Open Sans Light"/>
              </a:rPr>
              <a:t>Test_MAE_z=79.86</a:t>
            </a:r>
          </a:p>
          <a:p>
            <a:pPr>
              <a:lnSpc>
                <a:spcPts val="4200"/>
              </a:lnSpc>
            </a:pPr>
          </a:p>
          <a:p>
            <a:pPr>
              <a:lnSpc>
                <a:spcPts val="4200"/>
              </a:lnSpc>
            </a:pPr>
            <a:r>
              <a:rPr lang="en-US" sz="3000">
                <a:solidFill>
                  <a:srgbClr val="000000"/>
                </a:solidFill>
                <a:latin typeface="Open Sans Light"/>
              </a:rPr>
              <a:t>As an example, we report the graph that shows the </a:t>
            </a:r>
          </a:p>
          <a:p>
            <a:pPr>
              <a:lnSpc>
                <a:spcPts val="4200"/>
              </a:lnSpc>
            </a:pPr>
            <a:r>
              <a:rPr lang="en-US" sz="3000">
                <a:solidFill>
                  <a:srgbClr val="000000"/>
                </a:solidFill>
                <a:latin typeface="Open Sans Light"/>
              </a:rPr>
              <a:t>trend of the predicted values compared to the actual</a:t>
            </a:r>
          </a:p>
          <a:p>
            <a:pPr>
              <a:lnSpc>
                <a:spcPts val="4200"/>
              </a:lnSpc>
            </a:pPr>
            <a:r>
              <a:rPr lang="en-US" sz="3000">
                <a:solidFill>
                  <a:srgbClr val="000000"/>
                </a:solidFill>
                <a:latin typeface="Open Sans Light"/>
              </a:rPr>
              <a:t>ones in the case of "z" (for visualization reasons we</a:t>
            </a:r>
          </a:p>
          <a:p>
            <a:pPr>
              <a:lnSpc>
                <a:spcPts val="4200"/>
              </a:lnSpc>
            </a:pPr>
            <a:r>
              <a:rPr lang="en-US" sz="3000">
                <a:solidFill>
                  <a:srgbClr val="000000"/>
                </a:solidFill>
                <a:latin typeface="Open Sans Light"/>
              </a:rPr>
              <a:t>consider only the first 10,000 points).</a:t>
            </a:r>
          </a:p>
          <a:p>
            <a:pPr>
              <a:lnSpc>
                <a:spcPts val="4200"/>
              </a:lnSpc>
            </a:pPr>
          </a:p>
          <a:p>
            <a:pPr>
              <a:lnSpc>
                <a:spcPts val="4200"/>
              </a:lnSpc>
            </a:pPr>
          </a:p>
          <a:p>
            <a:pPr>
              <a:lnSpc>
                <a:spcPts val="4200"/>
              </a:lnSpc>
            </a:pPr>
          </a:p>
          <a:p>
            <a:pPr>
              <a:lnSpc>
                <a:spcPts val="4200"/>
              </a:lnSpc>
              <a:spcBef>
                <a:spcPct val="0"/>
              </a:spcBef>
            </a:pPr>
          </a:p>
        </p:txBody>
      </p:sp>
      <p:pic>
        <p:nvPicPr>
          <p:cNvPr name="Picture 4" id="4"/>
          <p:cNvPicPr>
            <a:picLocks noChangeAspect="true"/>
          </p:cNvPicPr>
          <p:nvPr/>
        </p:nvPicPr>
        <p:blipFill>
          <a:blip r:embed="rId2"/>
          <a:srcRect l="0" t="0" r="0" b="0"/>
          <a:stretch>
            <a:fillRect/>
          </a:stretch>
        </p:blipFill>
        <p:spPr>
          <a:xfrm flipH="false" flipV="false" rot="313119">
            <a:off x="14652172" y="-3858200"/>
            <a:ext cx="5214256" cy="4986132"/>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9800069" y="6323062"/>
            <a:ext cx="8487931" cy="3963938"/>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92072" y="105641"/>
            <a:ext cx="18095928" cy="1581150"/>
          </a:xfrm>
          <a:prstGeom prst="rect">
            <a:avLst/>
          </a:prstGeom>
        </p:spPr>
        <p:txBody>
          <a:bodyPr anchor="t" rtlCol="false" tIns="0" lIns="0" bIns="0" rIns="0">
            <a:spAutoFit/>
          </a:bodyPr>
          <a:lstStyle/>
          <a:p>
            <a:pPr>
              <a:lnSpc>
                <a:spcPts val="4200"/>
              </a:lnSpc>
            </a:pPr>
            <a:r>
              <a:rPr lang="en-US" sz="3000">
                <a:solidFill>
                  <a:srgbClr val="000000"/>
                </a:solidFill>
                <a:latin typeface="Open Sans Light Bold"/>
              </a:rPr>
              <a:t>Test MAE Analysis of one of the test time series as the lookback changes</a:t>
            </a:r>
          </a:p>
          <a:p>
            <a:pPr>
              <a:lnSpc>
                <a:spcPts val="4200"/>
              </a:lnSpc>
              <a:spcBef>
                <a:spcPct val="0"/>
              </a:spcBef>
            </a:pPr>
            <a:r>
              <a:rPr lang="en-US" sz="3000">
                <a:solidFill>
                  <a:srgbClr val="000000"/>
                </a:solidFill>
                <a:latin typeface="Open Sans Light"/>
              </a:rPr>
              <a:t>For this analysis, considering the "z" and keeping the window shift value = 6 fixed, the MAE value was determined for a series of lookback values.</a:t>
            </a:r>
          </a:p>
        </p:txBody>
      </p:sp>
      <p:pic>
        <p:nvPicPr>
          <p:cNvPr name="Picture 3" id="3"/>
          <p:cNvPicPr>
            <a:picLocks noChangeAspect="true"/>
          </p:cNvPicPr>
          <p:nvPr/>
        </p:nvPicPr>
        <p:blipFill>
          <a:blip r:embed="rId2"/>
          <a:srcRect l="0" t="0" r="0" b="0"/>
          <a:stretch>
            <a:fillRect/>
          </a:stretch>
        </p:blipFill>
        <p:spPr>
          <a:xfrm flipH="false" flipV="false" rot="313119">
            <a:off x="14652172" y="-3909741"/>
            <a:ext cx="5214256" cy="4986132"/>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4474276" y="2001727"/>
            <a:ext cx="9339447" cy="2391392"/>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4570312" y="5914624"/>
            <a:ext cx="9339447" cy="2421338"/>
          </a:xfrm>
          <a:prstGeom prst="rect">
            <a:avLst/>
          </a:prstGeom>
        </p:spPr>
      </p:pic>
      <p:sp>
        <p:nvSpPr>
          <p:cNvPr name="TextBox 6" id="6"/>
          <p:cNvSpPr txBox="true"/>
          <p:nvPr/>
        </p:nvSpPr>
        <p:spPr>
          <a:xfrm rot="0">
            <a:off x="96036" y="4591050"/>
            <a:ext cx="18288000" cy="1581150"/>
          </a:xfrm>
          <a:prstGeom prst="rect">
            <a:avLst/>
          </a:prstGeom>
        </p:spPr>
        <p:txBody>
          <a:bodyPr anchor="t" rtlCol="false" tIns="0" lIns="0" bIns="0" rIns="0">
            <a:spAutoFit/>
          </a:bodyPr>
          <a:lstStyle/>
          <a:p>
            <a:pPr>
              <a:lnSpc>
                <a:spcPts val="4200"/>
              </a:lnSpc>
            </a:pPr>
            <a:r>
              <a:rPr lang="en-US" sz="3000">
                <a:solidFill>
                  <a:srgbClr val="000000"/>
                </a:solidFill>
                <a:latin typeface="Open Sans Light Bold"/>
              </a:rPr>
              <a:t>Test MAE Analysis of one of the test time series as the window shift changes</a:t>
            </a:r>
          </a:p>
          <a:p>
            <a:pPr>
              <a:lnSpc>
                <a:spcPts val="4200"/>
              </a:lnSpc>
              <a:spcBef>
                <a:spcPct val="0"/>
              </a:spcBef>
            </a:pPr>
            <a:r>
              <a:rPr lang="en-US" sz="3000">
                <a:solidFill>
                  <a:srgbClr val="000000"/>
                </a:solidFill>
                <a:latin typeface="Open Sans Light"/>
              </a:rPr>
              <a:t>Considering the "z" and keeping the lookback value = 30 fixed, the MAE value was determined for a series of window shift values.</a:t>
            </a:r>
          </a:p>
        </p:txBody>
      </p:sp>
      <p:sp>
        <p:nvSpPr>
          <p:cNvPr name="TextBox 7" id="7"/>
          <p:cNvSpPr txBox="true"/>
          <p:nvPr/>
        </p:nvSpPr>
        <p:spPr>
          <a:xfrm rot="0">
            <a:off x="192072" y="8705850"/>
            <a:ext cx="18095928" cy="5143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Open Sans Light"/>
              </a:rPr>
              <a:t>In both cases i</a:t>
            </a:r>
            <a:r>
              <a:rPr lang="en-US" sz="3000">
                <a:solidFill>
                  <a:srgbClr val="000000"/>
                </a:solidFill>
                <a:latin typeface="Open Sans Light"/>
              </a:rPr>
              <a:t>s not possible to identify a trend of growth or decrease of the MAE.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62342" y="0"/>
            <a:ext cx="16996958" cy="1028700"/>
          </a:xfrm>
          <a:prstGeom prst="rect">
            <a:avLst/>
          </a:prstGeom>
        </p:spPr>
        <p:txBody>
          <a:bodyPr anchor="t" rtlCol="false" tIns="0" lIns="0" bIns="0" rIns="0">
            <a:spAutoFit/>
          </a:bodyPr>
          <a:lstStyle/>
          <a:p>
            <a:pPr>
              <a:lnSpc>
                <a:spcPts val="8400"/>
              </a:lnSpc>
            </a:pPr>
            <a:r>
              <a:rPr lang="en-US" sz="6000">
                <a:solidFill>
                  <a:srgbClr val="731F7D"/>
                </a:solidFill>
                <a:latin typeface="Open Sans Extra Bold"/>
              </a:rPr>
              <a:t>Task 1 : Final remarks</a:t>
            </a:r>
          </a:p>
        </p:txBody>
      </p:sp>
      <p:sp>
        <p:nvSpPr>
          <p:cNvPr name="TextBox 3" id="3"/>
          <p:cNvSpPr txBox="true"/>
          <p:nvPr/>
        </p:nvSpPr>
        <p:spPr>
          <a:xfrm rot="0">
            <a:off x="262342" y="1809750"/>
            <a:ext cx="18025658" cy="6915150"/>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Open Sans Light"/>
              </a:rPr>
              <a:t>In summary, test and train data were processed:</a:t>
            </a:r>
          </a:p>
          <a:p>
            <a:pPr marL="647700" indent="-323850" lvl="1">
              <a:lnSpc>
                <a:spcPts val="4200"/>
              </a:lnSpc>
              <a:buFont typeface="Arial"/>
              <a:buChar char="•"/>
            </a:pPr>
            <a:r>
              <a:rPr lang="en-US" sz="3000">
                <a:solidFill>
                  <a:srgbClr val="000000"/>
                </a:solidFill>
                <a:latin typeface="Open Sans Light"/>
              </a:rPr>
              <a:t>normalizing them</a:t>
            </a:r>
          </a:p>
          <a:p>
            <a:pPr marL="647700" indent="-323850" lvl="1">
              <a:lnSpc>
                <a:spcPts val="4200"/>
              </a:lnSpc>
              <a:buFont typeface="Arial"/>
              <a:buChar char="•"/>
            </a:pPr>
            <a:r>
              <a:rPr lang="en-US" sz="3000">
                <a:solidFill>
                  <a:srgbClr val="000000"/>
                </a:solidFill>
                <a:latin typeface="Open Sans Light"/>
              </a:rPr>
              <a:t>creating time series with window shift = 6 and lookback = 30 </a:t>
            </a:r>
          </a:p>
          <a:p>
            <a:pPr marL="647700" indent="-323850" lvl="1">
              <a:lnSpc>
                <a:spcPts val="4200"/>
              </a:lnSpc>
              <a:buFont typeface="Arial"/>
              <a:buChar char="•"/>
            </a:pPr>
            <a:r>
              <a:rPr lang="en-US" sz="3000">
                <a:solidFill>
                  <a:srgbClr val="000000"/>
                </a:solidFill>
                <a:latin typeface="Open Sans Light"/>
              </a:rPr>
              <a:t>creating the relative vectors inherent to the next data to be predicted</a:t>
            </a:r>
          </a:p>
          <a:p>
            <a:pPr>
              <a:lnSpc>
                <a:spcPts val="4200"/>
              </a:lnSpc>
            </a:pPr>
          </a:p>
          <a:p>
            <a:pPr>
              <a:lnSpc>
                <a:spcPts val="4200"/>
              </a:lnSpc>
              <a:spcBef>
                <a:spcPct val="0"/>
              </a:spcBef>
            </a:pPr>
            <a:r>
              <a:rPr lang="en-US" sz="3000">
                <a:solidFill>
                  <a:srgbClr val="000000"/>
                </a:solidFill>
                <a:latin typeface="Open Sans Light"/>
              </a:rPr>
              <a:t>Subsequently, was created and trained a model that has 2 RNN and 4 Dense layers.</a:t>
            </a:r>
          </a:p>
          <a:p>
            <a:pPr>
              <a:lnSpc>
                <a:spcPts val="4200"/>
              </a:lnSpc>
              <a:spcBef>
                <a:spcPct val="0"/>
              </a:spcBef>
            </a:pPr>
          </a:p>
          <a:p>
            <a:pPr>
              <a:lnSpc>
                <a:spcPts val="4200"/>
              </a:lnSpc>
              <a:spcBef>
                <a:spcPct val="0"/>
              </a:spcBef>
            </a:pPr>
            <a:r>
              <a:rPr lang="en-US" sz="3000">
                <a:solidFill>
                  <a:srgbClr val="000000"/>
                </a:solidFill>
                <a:latin typeface="Open Sans Light"/>
              </a:rPr>
              <a:t>It is possible to observe that the model is able to learn the main characteristics of each train time series after a very few epochs, finding the optimal weights already in the second epoch. </a:t>
            </a:r>
          </a:p>
          <a:p>
            <a:pPr>
              <a:lnSpc>
                <a:spcPts val="4200"/>
              </a:lnSpc>
              <a:spcBef>
                <a:spcPct val="0"/>
              </a:spcBef>
            </a:pPr>
            <a:r>
              <a:rPr lang="en-US" sz="3000">
                <a:solidFill>
                  <a:srgbClr val="000000"/>
                </a:solidFill>
                <a:latin typeface="Open Sans Light"/>
              </a:rPr>
              <a:t>Analyzing the training loss and validation loss graphs, it can be observed that there are no underfittings and overfittings.</a:t>
            </a:r>
          </a:p>
          <a:p>
            <a:pPr>
              <a:lnSpc>
                <a:spcPts val="4200"/>
              </a:lnSpc>
              <a:spcBef>
                <a:spcPct val="0"/>
              </a:spcBef>
            </a:pPr>
          </a:p>
          <a:p>
            <a:pPr>
              <a:lnSpc>
                <a:spcPts val="4200"/>
              </a:lnSpc>
              <a:spcBef>
                <a:spcPct val="0"/>
              </a:spcBef>
            </a:pPr>
          </a:p>
        </p:txBody>
      </p:sp>
      <p:pic>
        <p:nvPicPr>
          <p:cNvPr name="Picture 4" id="4"/>
          <p:cNvPicPr>
            <a:picLocks noChangeAspect="true"/>
          </p:cNvPicPr>
          <p:nvPr/>
        </p:nvPicPr>
        <p:blipFill>
          <a:blip r:embed="rId2"/>
          <a:srcRect l="0" t="0" r="0" b="0"/>
          <a:stretch>
            <a:fillRect/>
          </a:stretch>
        </p:blipFill>
        <p:spPr>
          <a:xfrm flipH="false" flipV="false" rot="313119">
            <a:off x="14652172" y="-3909741"/>
            <a:ext cx="5214256" cy="498613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80BF7F43196FC4D9AA85A1839275AB6" ma:contentTypeVersion="0" ma:contentTypeDescription="Creare un nuovo documento." ma:contentTypeScope="" ma:versionID="2d0fc54bf1ff6d34205243c0894475fb">
  <xsd:schema xmlns:xsd="http://www.w3.org/2001/XMLSchema" xmlns:xs="http://www.w3.org/2001/XMLSchema" xmlns:p="http://schemas.microsoft.com/office/2006/metadata/properties" targetNamespace="http://schemas.microsoft.com/office/2006/metadata/properties" ma:root="true" ma:fieldsID="4ea373c70dcfdb0a3329420882916a0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963189-7F17-45AE-A81C-DF9FFFC247FF}"/>
</file>

<file path=customXml/itemProps2.xml><?xml version="1.0" encoding="utf-8"?>
<ds:datastoreItem xmlns:ds="http://schemas.openxmlformats.org/officeDocument/2006/customXml" ds:itemID="{335A8554-2856-47BE-86E7-F5895CF652B8}"/>
</file>

<file path=customXml/itemProps3.xml><?xml version="1.0" encoding="utf-8"?>
<ds:datastoreItem xmlns:ds="http://schemas.openxmlformats.org/officeDocument/2006/customXml" ds:itemID="{02213B99-D996-4533-BA9F-26C328B9F287}"/>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exam</dc:title>
  <cp:revision>1</cp:revision>
  <dcterms:created xsi:type="dcterms:W3CDTF">2006-08-16T00:00:00Z</dcterms:created>
  <dcterms:modified xsi:type="dcterms:W3CDTF">2011-08-01T06:04:30Z</dcterms:modified>
  <dc:identifier>DAE3ZzrKzLE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0x010100180BF7F43196FC4D9AA85A1839275AB6</vt:lpwstr>
  </property>
</Properties>
</file>